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1" r:id="rId2"/>
    <p:sldId id="310" r:id="rId3"/>
    <p:sldId id="323" r:id="rId4"/>
    <p:sldId id="326" r:id="rId5"/>
    <p:sldId id="325" r:id="rId6"/>
    <p:sldId id="257" r:id="rId7"/>
    <p:sldId id="258" r:id="rId8"/>
    <p:sldId id="259" r:id="rId9"/>
    <p:sldId id="306" r:id="rId10"/>
    <p:sldId id="260" r:id="rId11"/>
    <p:sldId id="261" r:id="rId12"/>
    <p:sldId id="307" r:id="rId13"/>
    <p:sldId id="290" r:id="rId14"/>
    <p:sldId id="263" r:id="rId15"/>
    <p:sldId id="264" r:id="rId16"/>
    <p:sldId id="265" r:id="rId17"/>
    <p:sldId id="266" r:id="rId18"/>
    <p:sldId id="267" r:id="rId19"/>
    <p:sldId id="268" r:id="rId20"/>
    <p:sldId id="292" r:id="rId21"/>
    <p:sldId id="293" r:id="rId22"/>
    <p:sldId id="321" r:id="rId23"/>
    <p:sldId id="269" r:id="rId24"/>
    <p:sldId id="311" r:id="rId25"/>
    <p:sldId id="313" r:id="rId26"/>
    <p:sldId id="308" r:id="rId27"/>
    <p:sldId id="314" r:id="rId28"/>
    <p:sldId id="315" r:id="rId29"/>
    <p:sldId id="317" r:id="rId30"/>
    <p:sldId id="318" r:id="rId31"/>
    <p:sldId id="319" r:id="rId32"/>
    <p:sldId id="320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94626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30 w 21600"/>
                <a:gd name="T1" fmla="*/ 0 h 21231"/>
                <a:gd name="T2" fmla="*/ 163 w 21600"/>
                <a:gd name="T3" fmla="*/ 83 h 21231"/>
                <a:gd name="T4" fmla="*/ 0 w 21600"/>
                <a:gd name="T5" fmla="*/ 83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4F32B-39AD-44AD-A2C3-F15AF2F01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3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C41D-FED6-4230-9887-B6C04732B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EC3DA-029F-4949-9DD2-B65913202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1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6A415-75A0-4A56-A76E-779A9C174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3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83EA0-52F3-480A-BD8B-1213E78B7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4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86D64-2CEE-417B-8C61-12C378273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5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9DB23-F64A-4566-9AEF-80AA9057B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3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0408-73B0-44CF-98DD-03D7B212C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6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ABE0-35C3-4D2C-A2CE-AFA6B462F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B2A5E-EEB3-4BFC-B4E2-D72401395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7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92079-4B93-4126-B7AF-4BB990D08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2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843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319 w 21600"/>
                <a:gd name="T3" fmla="*/ 172 h 21600"/>
                <a:gd name="T4" fmla="*/ 0 w 21600"/>
                <a:gd name="T5" fmla="*/ 1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18515E-EEF3-45ED-BA05-C3BAA043E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Mastering NT Greek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3505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6.  Preping for Prepositions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sz="1800" b="1" smtClean="0"/>
              <a:t>By Ted Hildebrandt  </a:t>
            </a:r>
            <a:r>
              <a:rPr lang="en-US" altLang="en-US" sz="1800" b="1" smtClean="0">
                <a:cs typeface="Times New Roman" pitchFamily="18" charset="0"/>
              </a:rPr>
              <a:t>© 2003</a:t>
            </a:r>
            <a:endParaRPr lang="en-US" altLang="en-US" sz="1800" b="1" smtClean="0"/>
          </a:p>
          <a:p>
            <a:pPr eaLnBrk="1" hangingPunct="1"/>
            <a:r>
              <a:rPr lang="en-US" altLang="en-US" sz="1800" b="1" smtClean="0"/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One case prepositions: Genitive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ἀπό</a:t>
            </a:r>
            <a:r>
              <a:rPr lang="en-US" altLang="en-US" dirty="0" smtClean="0"/>
              <a:t>  = from, of, because of, by + Genitive</a:t>
            </a:r>
          </a:p>
          <a:p>
            <a:pPr lvl="1" eaLnBrk="1" hangingPunct="1"/>
            <a:r>
              <a:rPr lang="en-US" altLang="en-US" sz="3200" dirty="0" smtClean="0"/>
              <a:t>Genitive has separation idea</a:t>
            </a:r>
          </a:p>
          <a:p>
            <a:pPr lvl="1" eaLnBrk="1" hangingPunct="1"/>
            <a:r>
              <a:rPr lang="el-GR" altLang="en-US" sz="3200" dirty="0" smtClean="0"/>
              <a:t>ἀπὸ τοῦ νόμου</a:t>
            </a:r>
            <a:r>
              <a:rPr lang="en-US" altLang="en-US" sz="3200" dirty="0" smtClean="0"/>
              <a:t> </a:t>
            </a:r>
            <a:r>
              <a:rPr lang="en-US" altLang="en-US" dirty="0" smtClean="0"/>
              <a:t> -- </a:t>
            </a:r>
            <a:r>
              <a:rPr lang="en-US" altLang="en-US" sz="3200" dirty="0" smtClean="0"/>
              <a:t>from the law</a:t>
            </a:r>
          </a:p>
          <a:p>
            <a:pPr lvl="1" eaLnBrk="1" hangingPunct="1"/>
            <a:r>
              <a:rPr lang="el-GR" altLang="en-US" sz="3200" dirty="0" smtClean="0"/>
              <a:t>ἀφ’ ὑμῶν</a:t>
            </a:r>
            <a:r>
              <a:rPr lang="en-US" altLang="en-US" sz="3200" dirty="0" smtClean="0"/>
              <a:t> </a:t>
            </a:r>
            <a:r>
              <a:rPr lang="en-US" altLang="en-US" dirty="0" smtClean="0"/>
              <a:t> -- </a:t>
            </a:r>
            <a:r>
              <a:rPr lang="en-US" altLang="en-US" sz="3200" dirty="0" smtClean="0"/>
              <a:t>from you </a:t>
            </a:r>
          </a:p>
          <a:p>
            <a:pPr lvl="1" eaLnBrk="1" hangingPunct="1"/>
            <a:r>
              <a:rPr lang="el-GR" altLang="en-US" sz="3200" dirty="0" smtClean="0"/>
              <a:t>ἀπ’ αὐτοῦ </a:t>
            </a:r>
            <a:r>
              <a:rPr lang="en-US" altLang="en-US" sz="3200" dirty="0" smtClean="0"/>
              <a:t> –from him</a:t>
            </a:r>
          </a:p>
          <a:p>
            <a:pPr lvl="1" eaLnBrk="1" hangingPunct="1"/>
            <a:r>
              <a:rPr lang="en-US" altLang="en-US" sz="3200" dirty="0" smtClean="0"/>
              <a:t>Note if a prep. ends in a vowel and is followed by a word that starts with a vowel and a rough breathing, the vowel of the prep. will drop out and often the preceding consonant will be changed.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One case prepositions (Gen.)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ἐκ</a:t>
            </a:r>
            <a:r>
              <a:rPr lang="en-US" altLang="en-US" dirty="0" smtClean="0"/>
              <a:t> – </a:t>
            </a:r>
            <a:r>
              <a:rPr lang="en-US" altLang="en-US" b="1" dirty="0" smtClean="0"/>
              <a:t>from,  out of, of, because of + Gen.</a:t>
            </a:r>
          </a:p>
          <a:p>
            <a:pPr lvl="1" eaLnBrk="1" hangingPunct="1"/>
            <a:r>
              <a:rPr lang="el-GR" altLang="en-US" sz="3200" dirty="0" smtClean="0"/>
              <a:t>ἐκ τῆς βασιλείας</a:t>
            </a:r>
            <a:r>
              <a:rPr lang="en-US" altLang="en-US" sz="3200" dirty="0" smtClean="0"/>
              <a:t> </a:t>
            </a:r>
          </a:p>
          <a:p>
            <a:pPr lvl="1" eaLnBrk="1" hangingPunct="1"/>
            <a:r>
              <a:rPr lang="en-US" altLang="en-US" b="1" dirty="0" smtClean="0"/>
              <a:t>out of the kingdom</a:t>
            </a:r>
          </a:p>
          <a:p>
            <a:pPr lvl="1" eaLnBrk="1" hangingPunct="1"/>
            <a:r>
              <a:rPr lang="el-GR" altLang="en-US" sz="3200" dirty="0" smtClean="0"/>
              <a:t>ἐξ οὐρανοῦ</a:t>
            </a:r>
            <a:r>
              <a:rPr lang="en-US" altLang="en-US" sz="3200" dirty="0" smtClean="0"/>
              <a:t> -- from heaven</a:t>
            </a:r>
          </a:p>
          <a:p>
            <a:pPr lvl="1" eaLnBrk="1" hangingPunct="1"/>
            <a:r>
              <a:rPr lang="el-GR" altLang="en-US" sz="3200" b="1" dirty="0" smtClean="0"/>
              <a:t>ἐκ</a:t>
            </a:r>
            <a:r>
              <a:rPr lang="en-US" altLang="en-US" sz="3200" b="1" dirty="0" smtClean="0"/>
              <a:t> and </a:t>
            </a:r>
            <a:r>
              <a:rPr lang="el-GR" altLang="en-US" sz="3200" b="1" dirty="0" smtClean="0"/>
              <a:t>ἀπό </a:t>
            </a:r>
            <a:r>
              <a:rPr lang="en-US" altLang="en-US" sz="3200" b="1" dirty="0" smtClean="0"/>
              <a:t>overlap (</a:t>
            </a:r>
            <a:r>
              <a:rPr lang="el-GR" altLang="en-US" sz="3200" b="1" dirty="0" smtClean="0"/>
              <a:t>ἐκ</a:t>
            </a:r>
            <a:r>
              <a:rPr lang="en-US" altLang="en-US" sz="3200" b="1" dirty="0" smtClean="0"/>
              <a:t> = from the midst; </a:t>
            </a:r>
            <a:r>
              <a:rPr lang="el-GR" altLang="en-US" sz="3200" b="1" dirty="0" smtClean="0"/>
              <a:t>ἀπό</a:t>
            </a:r>
            <a:r>
              <a:rPr lang="en-US" altLang="en-US" sz="3200" b="1" dirty="0" smtClean="0"/>
              <a:t>  from the edge [D&amp;M]; and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genitive of separation.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One case prepositions (Dat.)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ἐν</a:t>
            </a:r>
            <a:r>
              <a:rPr lang="en-US" altLang="en-US" dirty="0" smtClean="0"/>
              <a:t>  -</a:t>
            </a:r>
            <a:r>
              <a:rPr lang="en-US" altLang="en-US" b="1" dirty="0" smtClean="0"/>
              <a:t>- in, on, at, when, among + Dat. </a:t>
            </a:r>
          </a:p>
          <a:p>
            <a:pPr lvl="1" eaLnBrk="1" hangingPunct="1"/>
            <a:r>
              <a:rPr lang="el-GR" altLang="en-US" sz="3200" dirty="0" smtClean="0"/>
              <a:t>ἐν ταῖς καρδίαις</a:t>
            </a:r>
            <a:r>
              <a:rPr lang="en-US" altLang="en-US" sz="3200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in the hearts</a:t>
            </a:r>
          </a:p>
          <a:p>
            <a:pPr eaLnBrk="1" hangingPunct="1"/>
            <a:r>
              <a:rPr lang="el-GR" altLang="en-US" dirty="0" smtClean="0"/>
              <a:t>σύν</a:t>
            </a:r>
            <a:r>
              <a:rPr lang="en-US" altLang="en-US" dirty="0" smtClean="0"/>
              <a:t> – </a:t>
            </a:r>
            <a:r>
              <a:rPr lang="en-US" altLang="en-US" b="1" dirty="0" smtClean="0"/>
              <a:t>with + Dat. </a:t>
            </a:r>
          </a:p>
          <a:p>
            <a:pPr lvl="1" eaLnBrk="1" hangingPunct="1"/>
            <a:r>
              <a:rPr lang="el-GR" altLang="en-US" sz="3200" dirty="0" smtClean="0"/>
              <a:t>σὺν  τῷ ἀγγέλῳ</a:t>
            </a:r>
            <a:r>
              <a:rPr lang="en-US" altLang="en-US" sz="3200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with the angel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One case prepositions (Acc.)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εἰς </a:t>
            </a:r>
            <a:r>
              <a:rPr lang="en-US" altLang="en-US" dirty="0" smtClean="0"/>
              <a:t>  -- </a:t>
            </a:r>
            <a:r>
              <a:rPr lang="en-US" altLang="en-US" b="1" dirty="0" smtClean="0"/>
              <a:t>into, to, in, among, for + Acc.</a:t>
            </a:r>
          </a:p>
          <a:p>
            <a:pPr lvl="1" eaLnBrk="1" hangingPunct="1"/>
            <a:r>
              <a:rPr lang="el-GR" altLang="en-US" sz="3200" dirty="0" smtClean="0"/>
              <a:t>εἰς  τὴν Πέτρου</a:t>
            </a:r>
            <a:endParaRPr lang="en-US" altLang="en-US" sz="3200" dirty="0" smtClean="0"/>
          </a:p>
          <a:p>
            <a:pPr lvl="1" eaLnBrk="1" hangingPunct="1"/>
            <a:r>
              <a:rPr lang="en-US" altLang="en-US" sz="3200" b="1" dirty="0" smtClean="0"/>
              <a:t>Into Peter’s house </a:t>
            </a:r>
          </a:p>
          <a:p>
            <a:pPr lvl="1" eaLnBrk="1" hangingPunct="1"/>
            <a:r>
              <a:rPr lang="en-US" altLang="en-US" sz="3200" b="1" dirty="0" smtClean="0"/>
              <a:t>What is the difference between exegesis and </a:t>
            </a:r>
            <a:r>
              <a:rPr lang="en-US" altLang="en-US" sz="3200" b="1" dirty="0" err="1" smtClean="0"/>
              <a:t>eisogesis</a:t>
            </a:r>
            <a:r>
              <a:rPr lang="en-US" altLang="en-US" sz="3200" b="1" dirty="0" smtClean="0"/>
              <a:t>?</a:t>
            </a:r>
          </a:p>
          <a:p>
            <a:pPr eaLnBrk="1" hangingPunct="1"/>
            <a:r>
              <a:rPr lang="el-GR" altLang="en-US" dirty="0" smtClean="0"/>
              <a:t>πρός </a:t>
            </a:r>
            <a:r>
              <a:rPr lang="en-US" altLang="en-US" dirty="0" smtClean="0"/>
              <a:t> – </a:t>
            </a:r>
            <a:r>
              <a:rPr lang="en-US" altLang="en-US" b="1" dirty="0" smtClean="0"/>
              <a:t>to, toward, with + Acc. </a:t>
            </a:r>
          </a:p>
          <a:p>
            <a:pPr lvl="1" eaLnBrk="1" hangingPunct="1"/>
            <a:r>
              <a:rPr lang="el-GR" altLang="en-US" sz="3200" dirty="0" smtClean="0"/>
              <a:t>πρὸς  τοὺς μαθητάς</a:t>
            </a:r>
            <a:r>
              <a:rPr lang="en-US" altLang="en-US" sz="3200" dirty="0" smtClean="0"/>
              <a:t>  </a:t>
            </a:r>
          </a:p>
          <a:p>
            <a:pPr lvl="1" eaLnBrk="1" hangingPunct="1"/>
            <a:r>
              <a:rPr lang="en-US" altLang="en-US" sz="3200" b="1" dirty="0" smtClean="0"/>
              <a:t>to the disciples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4-Two case prepositions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9530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διά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-- (Gen.)  through, by, during </a:t>
            </a:r>
          </a:p>
          <a:p>
            <a:pPr lvl="1" eaLnBrk="1" hangingPunct="1"/>
            <a:r>
              <a:rPr lang="el-GR" altLang="en-US" sz="3200" dirty="0" smtClean="0"/>
              <a:t>διὰ  Ἰερεμίου</a:t>
            </a:r>
            <a:r>
              <a:rPr lang="en-US" altLang="en-US" sz="3200" dirty="0" smtClean="0"/>
              <a:t>  </a:t>
            </a:r>
            <a:r>
              <a:rPr lang="el-GR" altLang="en-US" sz="3200" dirty="0" smtClean="0"/>
              <a:t>τοῦ προφήτου</a:t>
            </a:r>
            <a:endParaRPr lang="en-US" altLang="en-US" sz="3200" dirty="0" smtClean="0"/>
          </a:p>
          <a:p>
            <a:pPr lvl="1" eaLnBrk="1" hangingPunct="1"/>
            <a:r>
              <a:rPr lang="en-US" altLang="en-US" b="1" dirty="0" smtClean="0"/>
              <a:t>through Jeremiah the prophet</a:t>
            </a:r>
          </a:p>
          <a:p>
            <a:pPr eaLnBrk="1" hangingPunct="1"/>
            <a:r>
              <a:rPr lang="el-GR" altLang="en-US" dirty="0" smtClean="0"/>
              <a:t>διά</a:t>
            </a:r>
            <a:r>
              <a:rPr lang="en-US" altLang="en-US" dirty="0" smtClean="0"/>
              <a:t>  </a:t>
            </a:r>
            <a:r>
              <a:rPr lang="en-US" altLang="en-US" b="1" dirty="0" smtClean="0"/>
              <a:t>--  (Acc.)  because of </a:t>
            </a:r>
          </a:p>
          <a:p>
            <a:pPr lvl="1" eaLnBrk="1" hangingPunct="1"/>
            <a:r>
              <a:rPr lang="el-GR" altLang="en-US" sz="3200" dirty="0" smtClean="0"/>
              <a:t>διὰ  τὸν  λόγον </a:t>
            </a:r>
            <a:r>
              <a:rPr lang="en-US" altLang="en-US" sz="3200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because of the word</a:t>
            </a:r>
          </a:p>
          <a:p>
            <a:pPr lvl="1" eaLnBrk="1" hangingPunct="1"/>
            <a:r>
              <a:rPr lang="el-GR" altLang="en-US" sz="3200" dirty="0" smtClean="0"/>
              <a:t>δι’ αὐτόν </a:t>
            </a:r>
            <a:r>
              <a:rPr lang="en-US" altLang="en-US" sz="3200" b="1" dirty="0" smtClean="0"/>
              <a:t>–on account of him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4-Two case prepositions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κατά</a:t>
            </a:r>
            <a:r>
              <a:rPr lang="en-US" altLang="en-US" dirty="0" smtClean="0"/>
              <a:t>  </a:t>
            </a:r>
            <a:r>
              <a:rPr lang="en-US" altLang="en-US" b="1" dirty="0" smtClean="0"/>
              <a:t>-- (Gen.) down, against  </a:t>
            </a:r>
          </a:p>
          <a:p>
            <a:pPr lvl="1" eaLnBrk="1" hangingPunct="1"/>
            <a:r>
              <a:rPr lang="el-GR" altLang="en-US" sz="3200" dirty="0" smtClean="0"/>
              <a:t>κατὰ τοῦ λαοῦ</a:t>
            </a:r>
            <a:r>
              <a:rPr lang="en-US" altLang="en-US" sz="3200" dirty="0" smtClean="0"/>
              <a:t>  </a:t>
            </a:r>
          </a:p>
          <a:p>
            <a:pPr lvl="1" eaLnBrk="1" hangingPunct="1"/>
            <a:r>
              <a:rPr lang="en-US" altLang="en-US" sz="3200" b="1" dirty="0" smtClean="0"/>
              <a:t>against the people</a:t>
            </a:r>
          </a:p>
          <a:p>
            <a:pPr eaLnBrk="1" hangingPunct="1"/>
            <a:r>
              <a:rPr lang="el-GR" altLang="en-US" dirty="0" smtClean="0"/>
              <a:t>κατά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-- (Acc.) according to, during</a:t>
            </a:r>
          </a:p>
          <a:p>
            <a:pPr lvl="1" eaLnBrk="1" hangingPunct="1"/>
            <a:r>
              <a:rPr lang="el-GR" altLang="en-US" sz="3200" dirty="0" smtClean="0"/>
              <a:t>ΚΑΤΑ ΙΩΑΝΝΗΝ</a:t>
            </a:r>
            <a:r>
              <a:rPr lang="en-US" altLang="en-US" sz="3200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According to John</a:t>
            </a:r>
          </a:p>
          <a:p>
            <a:pPr lvl="1" eaLnBrk="1" hangingPunct="1"/>
            <a:r>
              <a:rPr lang="el-GR" altLang="en-US" sz="3200" dirty="0" smtClean="0"/>
              <a:t>καθ’ ἡμέραν </a:t>
            </a:r>
            <a:r>
              <a:rPr lang="en-US" altLang="en-US" sz="3200" dirty="0" smtClean="0"/>
              <a:t>–</a:t>
            </a:r>
            <a:r>
              <a:rPr lang="en-US" altLang="en-US" sz="3200" b="1" dirty="0" smtClean="0"/>
              <a:t> during a day</a:t>
            </a:r>
          </a:p>
          <a:p>
            <a:pPr lvl="1" eaLnBrk="1" hangingPunct="1"/>
            <a:r>
              <a:rPr lang="el-GR" altLang="en-US" sz="3200" dirty="0" smtClean="0"/>
              <a:t>κατ’ αὐτόν </a:t>
            </a:r>
            <a:r>
              <a:rPr lang="en-US" altLang="en-US" sz="3200" dirty="0" smtClean="0"/>
              <a:t> </a:t>
            </a:r>
            <a:r>
              <a:rPr lang="en-US" altLang="en-US" sz="3200" b="1" dirty="0" smtClean="0"/>
              <a:t>– according to him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4-Two case prepositions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μετά </a:t>
            </a:r>
            <a:r>
              <a:rPr lang="en-US" altLang="en-US" b="1" dirty="0" smtClean="0"/>
              <a:t>-- (Gen.)  with  </a:t>
            </a:r>
          </a:p>
          <a:p>
            <a:pPr lvl="1" eaLnBrk="1" hangingPunct="1"/>
            <a:r>
              <a:rPr lang="el-GR" altLang="en-US" sz="3200" dirty="0" smtClean="0"/>
              <a:t>μετὰ  Ἰησοῦ τοῦ Ναζωραίου</a:t>
            </a:r>
            <a:endParaRPr lang="en-US" altLang="en-US" sz="3200" dirty="0" smtClean="0"/>
          </a:p>
          <a:p>
            <a:pPr lvl="1" eaLnBrk="1" hangingPunct="1"/>
            <a:r>
              <a:rPr lang="en-US" altLang="en-US" sz="3200" b="1" dirty="0" smtClean="0"/>
              <a:t>with Jesus of Nazareth</a:t>
            </a:r>
          </a:p>
          <a:p>
            <a:pPr lvl="1" eaLnBrk="1" hangingPunct="1"/>
            <a:r>
              <a:rPr lang="el-GR" altLang="en-US" sz="3200" b="1" dirty="0" smtClean="0"/>
              <a:t>μετ’ αὐτοῦ</a:t>
            </a:r>
            <a:r>
              <a:rPr lang="en-US" altLang="en-US" sz="3200" b="1" dirty="0" smtClean="0"/>
              <a:t> – with him</a:t>
            </a:r>
          </a:p>
          <a:p>
            <a:pPr eaLnBrk="1" hangingPunct="1"/>
            <a:r>
              <a:rPr lang="el-GR" altLang="en-US" dirty="0" smtClean="0"/>
              <a:t>μετά 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 -- (Acc.)  after </a:t>
            </a:r>
          </a:p>
          <a:p>
            <a:pPr lvl="1" eaLnBrk="1" hangingPunct="1"/>
            <a:r>
              <a:rPr lang="el-GR" altLang="en-US" sz="3200" dirty="0" smtClean="0"/>
              <a:t>μεθ’ </a:t>
            </a:r>
            <a:r>
              <a:rPr lang="en-US" altLang="en-US" sz="3200" dirty="0" smtClean="0"/>
              <a:t> </a:t>
            </a:r>
            <a:r>
              <a:rPr lang="el-GR" altLang="en-US" sz="3200" dirty="0" smtClean="0"/>
              <a:t>ἡμέρας ἕξ </a:t>
            </a:r>
            <a:r>
              <a:rPr lang="en-US" altLang="en-US" sz="3200" dirty="0" smtClean="0"/>
              <a:t> </a:t>
            </a:r>
          </a:p>
          <a:p>
            <a:pPr lvl="1" eaLnBrk="1" hangingPunct="1"/>
            <a:r>
              <a:rPr lang="en-US" altLang="en-US" b="1" dirty="0" smtClean="0"/>
              <a:t>after six days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4-Two case prepositions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περί  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-- (Gen.) for, concerning </a:t>
            </a:r>
          </a:p>
          <a:p>
            <a:pPr lvl="1" eaLnBrk="1" hangingPunct="1"/>
            <a:r>
              <a:rPr lang="el-GR" altLang="en-US" sz="3200" dirty="0" smtClean="0"/>
              <a:t>περὶ  τῶν δύο ἀδελφῶν </a:t>
            </a:r>
            <a:r>
              <a:rPr lang="en-US" altLang="en-US" sz="3200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concerning the two brothers</a:t>
            </a:r>
          </a:p>
          <a:p>
            <a:pPr eaLnBrk="1" hangingPunct="1"/>
            <a:r>
              <a:rPr lang="el-GR" altLang="en-US" dirty="0" smtClean="0"/>
              <a:t>περί </a:t>
            </a:r>
            <a:r>
              <a:rPr lang="en-US" altLang="en-US" dirty="0" smtClean="0"/>
              <a:t>  </a:t>
            </a:r>
            <a:r>
              <a:rPr lang="en-US" altLang="en-US" b="1" dirty="0" smtClean="0"/>
              <a:t>-- (Acc.) around, about </a:t>
            </a:r>
          </a:p>
          <a:p>
            <a:pPr lvl="1" eaLnBrk="1" hangingPunct="1"/>
            <a:r>
              <a:rPr lang="el-GR" altLang="en-US" dirty="0" smtClean="0"/>
              <a:t>περὶ  τὴν ἀλήθειαν 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about the truth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1-Three case preposition</a:t>
            </a:r>
            <a:r>
              <a:rPr lang="en-US" smtClean="0"/>
              <a:t> </a:t>
            </a:r>
            <a:r>
              <a:rPr lang="en-US" smtClean="0">
                <a:latin typeface="Greekth" pitchFamily="18" charset="0"/>
              </a:rPr>
              <a:t>e]pi&lt;</a:t>
            </a: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dirty="0" smtClean="0"/>
              <a:t>ἐπί </a:t>
            </a:r>
            <a:r>
              <a:rPr lang="en-US" altLang="en-US" dirty="0" smtClean="0"/>
              <a:t>  </a:t>
            </a:r>
            <a:r>
              <a:rPr lang="en-US" altLang="en-US" b="1" dirty="0" smtClean="0"/>
              <a:t>--  (Gen.) on, over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3200" dirty="0" smtClean="0"/>
              <a:t>ἐπὶ γῆς</a:t>
            </a:r>
            <a:r>
              <a:rPr lang="en-US" altLang="en-US" sz="3200" dirty="0" smtClean="0"/>
              <a:t>   </a:t>
            </a:r>
            <a:r>
              <a:rPr lang="en-US" altLang="en-US" sz="3200" b="1" dirty="0" smtClean="0"/>
              <a:t>-- on earth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/>
              <a:t>ἐπί </a:t>
            </a:r>
            <a:r>
              <a:rPr lang="en-US" altLang="en-US" dirty="0" smtClean="0"/>
              <a:t>  </a:t>
            </a:r>
            <a:r>
              <a:rPr lang="en-US" altLang="en-US" b="1" dirty="0" smtClean="0"/>
              <a:t>--   (Dat.) on, at, against, on the basis of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3200" dirty="0" smtClean="0"/>
              <a:t>πατὴρ  ἐπὶ υἱῷ καὶ υἱὸς ἐπὶ πατρί </a:t>
            </a:r>
            <a:endParaRPr lang="en-US" altLang="en-US" sz="3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 smtClean="0"/>
              <a:t>father against a son and a son against father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/>
              <a:t>ἐπί </a:t>
            </a:r>
            <a:r>
              <a:rPr lang="en-US" altLang="en-US" dirty="0" smtClean="0"/>
              <a:t>  </a:t>
            </a:r>
            <a:r>
              <a:rPr lang="en-US" altLang="en-US" b="1" dirty="0" smtClean="0"/>
              <a:t>-- (Acc.) on, to, toward, against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3200" dirty="0" smtClean="0"/>
              <a:t>ἐπὶ  τοὺς μαθητὰς αὐτοῦ </a:t>
            </a:r>
            <a:r>
              <a:rPr lang="en-US" altLang="en-US" sz="32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 smtClean="0"/>
              <a:t>to his disciples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Prepositional Circle of Life</a:t>
            </a:r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2590800" y="2286000"/>
            <a:ext cx="3352800" cy="3124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 flipV="1">
            <a:off x="1295400" y="20574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3657600" y="21336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5638800" y="2922588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4267200" y="39624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 flipH="1">
            <a:off x="5257800" y="51054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5638800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 flipV="1">
            <a:off x="1295400" y="2286000"/>
            <a:ext cx="37338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>
            <a:off x="1371600" y="38862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441325" y="1741488"/>
            <a:ext cx="11160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 smtClean="0">
                <a:latin typeface="+mn-lt"/>
              </a:rPr>
              <a:t>περί  </a:t>
            </a:r>
            <a:endParaRPr lang="en-US" altLang="en-US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n-lt"/>
              </a:rPr>
              <a:t>around,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n-lt"/>
              </a:rPr>
              <a:t>about</a:t>
            </a:r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3717925" y="1219200"/>
            <a:ext cx="17754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 smtClean="0">
                <a:latin typeface="+mn-lt"/>
              </a:rPr>
              <a:t>ἐπί </a:t>
            </a: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on, over.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n-lt"/>
              </a:rPr>
              <a:t>against</a:t>
            </a:r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441325" y="3494088"/>
            <a:ext cx="14478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 smtClean="0">
                <a:latin typeface="+mn-lt"/>
              </a:rPr>
              <a:t>εἰς </a:t>
            </a:r>
            <a:br>
              <a:rPr lang="el-GR" altLang="en-US" sz="2400" dirty="0" smtClean="0">
                <a:latin typeface="+mn-lt"/>
              </a:rPr>
            </a:br>
            <a:r>
              <a:rPr lang="en-US" altLang="en-US" sz="2400" dirty="0" smtClean="0">
                <a:latin typeface="+mn-lt"/>
              </a:rPr>
              <a:t>into</a:t>
            </a:r>
            <a:r>
              <a:rPr lang="en-US" altLang="en-US" sz="2400" dirty="0">
                <a:latin typeface="+mn-lt"/>
              </a:rPr>
              <a:t>, to, in</a:t>
            </a:r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441325" y="5094288"/>
            <a:ext cx="15424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 smtClean="0">
                <a:latin typeface="+mn-lt"/>
              </a:rPr>
              <a:t>διά</a:t>
            </a:r>
            <a:endParaRPr lang="en-US" altLang="en-US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n-lt"/>
              </a:rPr>
              <a:t>Through,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n-lt"/>
              </a:rPr>
              <a:t>Because of</a:t>
            </a:r>
          </a:p>
        </p:txBody>
      </p:sp>
      <p:sp>
        <p:nvSpPr>
          <p:cNvPr id="21520" name="Line 17"/>
          <p:cNvSpPr>
            <a:spLocks noChangeShapeType="1"/>
          </p:cNvSpPr>
          <p:nvPr/>
        </p:nvSpPr>
        <p:spPr bwMode="auto">
          <a:xfrm>
            <a:off x="1981200" y="3048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21" name="Text Box 18"/>
          <p:cNvSpPr txBox="1">
            <a:spLocks noChangeArrowheads="1"/>
          </p:cNvSpPr>
          <p:nvPr/>
        </p:nvSpPr>
        <p:spPr bwMode="auto">
          <a:xfrm>
            <a:off x="1159742" y="2819400"/>
            <a:ext cx="13548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 smtClean="0">
                <a:latin typeface="+mn-lt"/>
              </a:rPr>
              <a:t>πρός </a:t>
            </a:r>
            <a:endParaRPr lang="en-US" altLang="en-US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n-lt"/>
              </a:rPr>
              <a:t>   to, with</a:t>
            </a:r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5318125" y="5562600"/>
            <a:ext cx="19704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 smtClean="0">
                <a:latin typeface="+mn-lt"/>
              </a:rPr>
              <a:t>κατά </a:t>
            </a:r>
            <a:endParaRPr lang="en-US" altLang="en-US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n-lt"/>
              </a:rPr>
              <a:t>against, down,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n-lt"/>
              </a:rPr>
              <a:t>According to</a:t>
            </a:r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>
            <a:off x="3505200" y="4267200"/>
            <a:ext cx="21964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 smtClean="0">
                <a:latin typeface="+mn-lt"/>
              </a:rPr>
              <a:t>ἐν</a:t>
            </a: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– in, at, when</a:t>
            </a: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6842125" y="3570288"/>
            <a:ext cx="1662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 smtClean="0">
                <a:latin typeface="+mn-lt"/>
              </a:rPr>
              <a:t>ἐκ </a:t>
            </a:r>
            <a:endParaRPr lang="en-US" altLang="en-US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n-lt"/>
              </a:rPr>
              <a:t>out of, from</a:t>
            </a: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6303258" y="2530684"/>
            <a:ext cx="12618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 smtClean="0">
                <a:latin typeface="+mn-lt"/>
              </a:rPr>
              <a:t>ἀπό </a:t>
            </a:r>
            <a:endParaRPr lang="en-US" altLang="en-US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n-lt"/>
              </a:rPr>
              <a:t>From, of</a:t>
            </a:r>
          </a:p>
        </p:txBody>
      </p:sp>
      <p:sp>
        <p:nvSpPr>
          <p:cNvPr id="21526" name="Text Box 23"/>
          <p:cNvSpPr txBox="1">
            <a:spLocks noChangeArrowheads="1"/>
          </p:cNvSpPr>
          <p:nvPr/>
        </p:nvSpPr>
        <p:spPr bwMode="auto">
          <a:xfrm>
            <a:off x="5927725" y="1512888"/>
            <a:ext cx="24641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 smtClean="0">
                <a:latin typeface="+mn-lt"/>
              </a:rPr>
              <a:t>σύν</a:t>
            </a: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– 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>
                <a:latin typeface="+mn-lt"/>
              </a:rPr>
              <a:t>μ</a:t>
            </a:r>
            <a:r>
              <a:rPr lang="el-GR" altLang="en-US" sz="2400" dirty="0" smtClean="0">
                <a:latin typeface="+mn-lt"/>
              </a:rPr>
              <a:t>ετά </a:t>
            </a: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-- with, 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latin typeface="Times New Roman" pitchFamily="18" charset="0"/>
              </a:rPr>
              <a:t>Warm-ups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Elision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Prepositions ending in a vowel often drop the final vowel when it comes before a word that begins with a vowel.</a:t>
            </a:r>
          </a:p>
          <a:p>
            <a:pPr lvl="1" eaLnBrk="1" hangingPunct="1"/>
            <a:r>
              <a:rPr lang="el-GR" altLang="en-US" sz="3200" dirty="0" smtClean="0"/>
              <a:t>δι’ ἐμοῦ </a:t>
            </a:r>
            <a:r>
              <a:rPr lang="en-US" altLang="en-US" sz="3200" dirty="0" smtClean="0"/>
              <a:t>  = (</a:t>
            </a:r>
            <a:r>
              <a:rPr lang="el-GR" altLang="en-US" sz="3200" dirty="0" smtClean="0"/>
              <a:t>διά </a:t>
            </a:r>
            <a:r>
              <a:rPr lang="en-US" altLang="en-US" sz="3200" dirty="0" smtClean="0"/>
              <a:t>+ </a:t>
            </a:r>
            <a:r>
              <a:rPr lang="el-GR" altLang="en-US" sz="3200" dirty="0" smtClean="0"/>
              <a:t>ἐμοῦ</a:t>
            </a:r>
            <a:r>
              <a:rPr lang="en-US" altLang="en-US" sz="3200" dirty="0" smtClean="0"/>
              <a:t>) </a:t>
            </a:r>
            <a:r>
              <a:rPr lang="en-US" altLang="en-US" sz="3200" b="1" dirty="0" smtClean="0"/>
              <a:t> through me</a:t>
            </a:r>
          </a:p>
          <a:p>
            <a:pPr eaLnBrk="1" hangingPunct="1"/>
            <a:r>
              <a:rPr lang="en-US" altLang="en-US" b="1" dirty="0" smtClean="0"/>
              <a:t>If there is a rough breathing mark on the next word, the final consonant may shift.</a:t>
            </a:r>
            <a:r>
              <a:rPr lang="en-US" altLang="en-US" sz="3600" b="1" dirty="0" smtClean="0"/>
              <a:t>   </a:t>
            </a:r>
          </a:p>
          <a:p>
            <a:pPr lvl="1" eaLnBrk="1" hangingPunct="1"/>
            <a:r>
              <a:rPr lang="el-GR" altLang="en-US" sz="3200" dirty="0" smtClean="0"/>
              <a:t>μεθ’  ἡμέρας</a:t>
            </a:r>
            <a:r>
              <a:rPr lang="en-US" altLang="en-US" sz="3200" dirty="0" smtClean="0"/>
              <a:t>  </a:t>
            </a:r>
            <a:r>
              <a:rPr lang="en-US" altLang="en-US" sz="3200" b="1" dirty="0" smtClean="0"/>
              <a:t>after days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Proclitics and Compounds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l-GR" altLang="en-US" dirty="0" smtClean="0"/>
              <a:t>ἐν</a:t>
            </a:r>
            <a:r>
              <a:rPr lang="en-US" altLang="en-US" dirty="0" smtClean="0"/>
              <a:t>,  </a:t>
            </a:r>
            <a:r>
              <a:rPr lang="el-GR" altLang="en-US" dirty="0" smtClean="0"/>
              <a:t>εἰς</a:t>
            </a:r>
            <a:r>
              <a:rPr lang="en-US" altLang="en-US" dirty="0" smtClean="0"/>
              <a:t>,  </a:t>
            </a:r>
            <a:r>
              <a:rPr lang="en-US" altLang="en-US" b="1" dirty="0" smtClean="0"/>
              <a:t>and</a:t>
            </a:r>
            <a:r>
              <a:rPr lang="en-US" altLang="en-US" dirty="0" smtClean="0"/>
              <a:t> </a:t>
            </a:r>
            <a:r>
              <a:rPr lang="el-GR" altLang="en-US" dirty="0" smtClean="0"/>
              <a:t>ἐκ </a:t>
            </a:r>
            <a:r>
              <a:rPr lang="en-US" altLang="en-US" b="1" dirty="0" smtClean="0"/>
              <a:t>are </a:t>
            </a:r>
            <a:r>
              <a:rPr lang="en-US" altLang="en-US" b="1" dirty="0" err="1" smtClean="0"/>
              <a:t>proclitics</a:t>
            </a:r>
            <a:r>
              <a:rPr lang="en-US" altLang="en-US" b="1" dirty="0" smtClean="0"/>
              <a:t> </a:t>
            </a:r>
          </a:p>
          <a:p>
            <a:pPr eaLnBrk="1" hangingPunct="1"/>
            <a:r>
              <a:rPr lang="en-US" altLang="en-US" b="1" dirty="0" smtClean="0"/>
              <a:t>Prepositions often compound with other words: direction, intensifiers </a:t>
            </a:r>
          </a:p>
          <a:p>
            <a:pPr lvl="1" eaLnBrk="1" hangingPunct="1"/>
            <a:r>
              <a:rPr lang="el-GR" altLang="en-US" sz="3200" dirty="0" smtClean="0"/>
              <a:t>διά </a:t>
            </a:r>
            <a:r>
              <a:rPr lang="en-US" altLang="en-US" sz="3200" dirty="0" smtClean="0"/>
              <a:t>+ </a:t>
            </a:r>
            <a:r>
              <a:rPr lang="el-GR" altLang="en-US" sz="3200" dirty="0" smtClean="0"/>
              <a:t>βλέπω </a:t>
            </a:r>
            <a:r>
              <a:rPr lang="en-US" altLang="en-US" sz="3200" dirty="0" smtClean="0"/>
              <a:t> </a:t>
            </a:r>
            <a:r>
              <a:rPr lang="en-US" altLang="en-US" sz="3200" b="1" dirty="0" smtClean="0"/>
              <a:t>through + I see</a:t>
            </a:r>
          </a:p>
          <a:p>
            <a:pPr lvl="1" eaLnBrk="1" hangingPunct="1"/>
            <a:r>
              <a:rPr lang="en-US" altLang="en-US" sz="3200" b="1" dirty="0" smtClean="0"/>
              <a:t>I see clearly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3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Prepositions Moves Chant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1676400" cy="36576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ἐπί </a:t>
            </a:r>
            <a:r>
              <a:rPr lang="en-US" altLang="en-US" dirty="0" smtClean="0"/>
              <a:t> </a:t>
            </a:r>
          </a:p>
          <a:p>
            <a:pPr eaLnBrk="1" hangingPunct="1"/>
            <a:r>
              <a:rPr lang="el-GR" altLang="en-US" dirty="0" smtClean="0"/>
              <a:t>περί </a:t>
            </a:r>
            <a:r>
              <a:rPr lang="en-US" altLang="en-US" dirty="0" smtClean="0"/>
              <a:t>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l-GR" altLang="en-US" dirty="0" smtClean="0"/>
              <a:t>πρός</a:t>
            </a:r>
            <a:r>
              <a:rPr lang="en-US" altLang="en-US" dirty="0" smtClean="0"/>
              <a:t> </a:t>
            </a:r>
          </a:p>
          <a:p>
            <a:pPr eaLnBrk="1" hangingPunct="1"/>
            <a:r>
              <a:rPr lang="el-GR" altLang="en-US" dirty="0"/>
              <a:t>ε</a:t>
            </a:r>
            <a:r>
              <a:rPr lang="el-GR" altLang="en-US" dirty="0" smtClean="0"/>
              <a:t>ἰς </a:t>
            </a:r>
            <a:endParaRPr lang="en-US" altLang="en-US" dirty="0" smtClean="0"/>
          </a:p>
          <a:p>
            <a:pPr eaLnBrk="1" hangingPunct="1"/>
            <a:r>
              <a:rPr lang="el-GR" altLang="en-US" dirty="0" smtClean="0"/>
              <a:t>διά </a:t>
            </a:r>
            <a:endParaRPr lang="en-US" altLang="en-US" dirty="0" smtClean="0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4648200" y="1981200"/>
            <a:ext cx="1676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n-US" dirty="0" smtClean="0">
                <a:latin typeface="+mn-lt"/>
              </a:rPr>
              <a:t>ἐν </a:t>
            </a:r>
            <a:r>
              <a:rPr lang="en-US" altLang="en-US" dirty="0" smtClean="0">
                <a:latin typeface="+mn-lt"/>
              </a:rPr>
              <a:t>  </a:t>
            </a:r>
            <a:endParaRPr lang="en-US" altLang="en-US" dirty="0">
              <a:latin typeface="+mn-lt"/>
            </a:endParaRPr>
          </a:p>
          <a:p>
            <a:pPr eaLnBrk="1" hangingPunct="1"/>
            <a:r>
              <a:rPr lang="el-GR" altLang="en-US" dirty="0" smtClean="0">
                <a:latin typeface="+mn-lt"/>
              </a:rPr>
              <a:t>ἐκ </a:t>
            </a:r>
            <a:endParaRPr lang="en-US" altLang="en-US" dirty="0">
              <a:latin typeface="+mn-lt"/>
            </a:endParaRPr>
          </a:p>
          <a:p>
            <a:pPr eaLnBrk="1" hangingPunct="1"/>
            <a:r>
              <a:rPr lang="el-GR" altLang="en-US" dirty="0" smtClean="0">
                <a:latin typeface="+mn-lt"/>
              </a:rPr>
              <a:t>ἀπό </a:t>
            </a:r>
            <a:endParaRPr lang="en-US" altLang="en-US" dirty="0">
              <a:latin typeface="+mn-lt"/>
            </a:endParaRP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r>
              <a:rPr lang="el-GR" altLang="en-US" dirty="0" smtClean="0">
                <a:latin typeface="+mn-lt"/>
              </a:rPr>
              <a:t>κατά </a:t>
            </a:r>
            <a:endParaRPr lang="en-US" altLang="en-US" dirty="0">
              <a:latin typeface="+mn-lt"/>
            </a:endParaRPr>
          </a:p>
          <a:p>
            <a:pPr eaLnBrk="1" hangingPunct="1"/>
            <a:r>
              <a:rPr lang="el-GR" altLang="en-US" dirty="0" smtClean="0">
                <a:latin typeface="+mn-lt"/>
              </a:rPr>
              <a:t>σύν </a:t>
            </a:r>
            <a:endParaRPr lang="en-US" altLang="en-US" dirty="0">
              <a:latin typeface="+mn-lt"/>
            </a:endParaRPr>
          </a:p>
          <a:p>
            <a:pPr eaLnBrk="1" hangingPunct="1"/>
            <a:r>
              <a:rPr lang="el-GR" altLang="en-US" dirty="0">
                <a:latin typeface="+mn-lt"/>
              </a:rPr>
              <a:t>μ</a:t>
            </a:r>
            <a:r>
              <a:rPr lang="el-GR" altLang="en-US" dirty="0" smtClean="0">
                <a:latin typeface="+mn-lt"/>
              </a:rPr>
              <a:t>ετά </a:t>
            </a:r>
            <a:endParaRPr lang="en-US" alt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  <p:bldP spid="93190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077200" cy="48768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ἀπό 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(Gen.)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                                              from</a:t>
            </a:r>
          </a:p>
        </p:txBody>
      </p:sp>
      <p:pic>
        <p:nvPicPr>
          <p:cNvPr id="29700" name="Picture 4" descr="VocabCh06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441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διά </a:t>
            </a:r>
            <a:r>
              <a:rPr lang="en-US" altLang="en-US" b="1" dirty="0" smtClean="0"/>
              <a:t>(Gen.) </a:t>
            </a:r>
          </a:p>
          <a:p>
            <a:pPr lvl="1" eaLnBrk="1" hangingPunct="1"/>
            <a:r>
              <a:rPr lang="en-US" altLang="en-US" sz="3200" b="1" dirty="0" smtClean="0"/>
              <a:t>                                               through </a:t>
            </a:r>
          </a:p>
          <a:p>
            <a:pPr eaLnBrk="1" hangingPunct="1"/>
            <a:endParaRPr lang="en-US" altLang="en-US" dirty="0" smtClean="0">
              <a:latin typeface="Greekth" pitchFamily="18" charset="0"/>
            </a:endParaRPr>
          </a:p>
          <a:p>
            <a:pPr eaLnBrk="1" hangingPunct="1"/>
            <a:endParaRPr lang="en-US" altLang="en-US" dirty="0" smtClean="0">
              <a:latin typeface="Greekth" pitchFamily="18" charset="0"/>
            </a:endParaRPr>
          </a:p>
          <a:p>
            <a:pPr eaLnBrk="1" hangingPunct="1"/>
            <a:endParaRPr lang="en-US" altLang="en-US" dirty="0" smtClean="0">
              <a:latin typeface="Greekth" pitchFamily="18" charset="0"/>
            </a:endParaRPr>
          </a:p>
          <a:p>
            <a:pPr eaLnBrk="1" hangingPunct="1"/>
            <a:endParaRPr lang="en-US" altLang="en-US" dirty="0" smtClean="0">
              <a:latin typeface="Greekth" pitchFamily="18" charset="0"/>
            </a:endParaRPr>
          </a:p>
          <a:p>
            <a:pPr eaLnBrk="1" hangingPunct="1"/>
            <a:r>
              <a:rPr lang="el-GR" altLang="en-US" dirty="0" smtClean="0"/>
              <a:t>διά 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(Acc.)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on account of </a:t>
            </a:r>
          </a:p>
        </p:txBody>
      </p:sp>
      <p:pic>
        <p:nvPicPr>
          <p:cNvPr id="80900" name="Picture 4" descr="VocabCh06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9175"/>
            <a:ext cx="4419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εἰς </a:t>
            </a:r>
            <a:r>
              <a:rPr lang="en-US" altLang="en-US" b="1" dirty="0" smtClean="0"/>
              <a:t>(Gen.)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                                    into </a:t>
            </a:r>
          </a:p>
        </p:txBody>
      </p:sp>
      <p:pic>
        <p:nvPicPr>
          <p:cNvPr id="82948" name="Picture 4" descr="VocabCh06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2971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153400" cy="51816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ἐκ </a:t>
            </a:r>
            <a:r>
              <a:rPr lang="en-US" altLang="en-US" dirty="0" smtClean="0"/>
              <a:t> (Gen.)            </a:t>
            </a:r>
          </a:p>
          <a:p>
            <a:pPr lvl="1" eaLnBrk="1" hangingPunct="1"/>
            <a:r>
              <a:rPr lang="en-US" altLang="en-US" sz="3200" b="1" dirty="0" smtClean="0"/>
              <a:t>                                              out of </a:t>
            </a:r>
          </a:p>
        </p:txBody>
      </p:sp>
      <p:pic>
        <p:nvPicPr>
          <p:cNvPr id="76804" name="Picture 4" descr="VocabCh06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41148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ἐν </a:t>
            </a:r>
            <a:r>
              <a:rPr lang="en-US" altLang="en-US" b="1" dirty="0" smtClean="0"/>
              <a:t>(Dat.)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                                              in  </a:t>
            </a:r>
          </a:p>
        </p:txBody>
      </p:sp>
      <p:pic>
        <p:nvPicPr>
          <p:cNvPr id="83974" name="Picture 6" descr="VocabCh06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4114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ἐπί 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(Gen.)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                              on, over </a:t>
            </a:r>
          </a:p>
          <a:p>
            <a:pPr eaLnBrk="1" hangingPunct="1"/>
            <a:r>
              <a:rPr lang="en-US" altLang="en-US" dirty="0" smtClean="0"/>
              <a:t>                                     </a:t>
            </a:r>
            <a:r>
              <a:rPr lang="el-GR" altLang="en-US" dirty="0" smtClean="0"/>
              <a:t>ἐπί 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(Dat.)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                                on, against, at, 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                                      on the basis of  </a:t>
            </a:r>
            <a:endParaRPr lang="en-US" altLang="en-US" b="1" dirty="0" smtClean="0"/>
          </a:p>
          <a:p>
            <a:pPr eaLnBrk="1" hangingPunct="1"/>
            <a:r>
              <a:rPr lang="en-US" altLang="en-US" dirty="0" smtClean="0"/>
              <a:t>                                    </a:t>
            </a:r>
            <a:r>
              <a:rPr lang="el-GR" altLang="en-US" dirty="0"/>
              <a:t> </a:t>
            </a:r>
            <a:r>
              <a:rPr lang="el-GR" altLang="en-US" dirty="0" smtClean="0"/>
              <a:t>ἐπί </a:t>
            </a:r>
            <a:r>
              <a:rPr lang="en-US" altLang="en-US" b="1" dirty="0" smtClean="0"/>
              <a:t>(Acc.)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                                 on, to, toward,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                                   against </a:t>
            </a:r>
          </a:p>
        </p:txBody>
      </p:sp>
      <p:pic>
        <p:nvPicPr>
          <p:cNvPr id="84996" name="Picture 4" descr="VocabCh06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248761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κατά  </a:t>
            </a:r>
            <a:r>
              <a:rPr lang="en-US" altLang="en-US" b="1" dirty="0" smtClean="0"/>
              <a:t>(Gen.)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                                          down, against  </a:t>
            </a:r>
          </a:p>
          <a:p>
            <a:pPr eaLnBrk="1" hangingPunct="1"/>
            <a:r>
              <a:rPr lang="en-US" altLang="en-US" dirty="0" smtClean="0"/>
              <a:t>                                              </a:t>
            </a:r>
            <a:r>
              <a:rPr lang="el-GR" altLang="en-US" dirty="0" smtClean="0"/>
              <a:t>κατά 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(Acc.)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                                           according to  </a:t>
            </a:r>
          </a:p>
        </p:txBody>
      </p:sp>
      <p:pic>
        <p:nvPicPr>
          <p:cNvPr id="87045" name="Picture 5" descr="VocabCh06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3848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PAI Verb Paradigm Rap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λύομεν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λύεις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λύετε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λύει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λύουσι(ν)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μετά  </a:t>
            </a:r>
            <a:r>
              <a:rPr lang="en-US" altLang="en-US" b="1" dirty="0" smtClean="0"/>
              <a:t>(Gen.)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                                            with </a:t>
            </a:r>
            <a:endParaRPr lang="en-US" altLang="en-US" b="1" dirty="0" smtClean="0"/>
          </a:p>
          <a:p>
            <a:pPr eaLnBrk="1" hangingPunct="1"/>
            <a:r>
              <a:rPr lang="en-US" altLang="en-US" dirty="0" smtClean="0"/>
              <a:t>                                              </a:t>
            </a:r>
            <a:r>
              <a:rPr lang="el-GR" altLang="en-US" dirty="0" smtClean="0"/>
              <a:t>μετά </a:t>
            </a:r>
            <a:r>
              <a:rPr lang="en-US" altLang="en-US" b="1" dirty="0" smtClean="0"/>
              <a:t>(Acc.)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                                          after, behind  </a:t>
            </a:r>
          </a:p>
        </p:txBody>
      </p:sp>
      <p:pic>
        <p:nvPicPr>
          <p:cNvPr id="90117" name="Picture 5" descr="VocabCh06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33369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περί 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(Gen.)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                                                 about,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                                                concerning </a:t>
            </a:r>
          </a:p>
          <a:p>
            <a:pPr eaLnBrk="1" hangingPunct="1"/>
            <a:r>
              <a:rPr lang="en-US" altLang="en-US" dirty="0" smtClean="0"/>
              <a:t>                                                    </a:t>
            </a:r>
            <a:r>
              <a:rPr lang="el-GR" altLang="en-US" dirty="0" smtClean="0"/>
              <a:t>περί 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(Acc.)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                                                around, 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                                                 near  </a:t>
            </a:r>
          </a:p>
        </p:txBody>
      </p:sp>
      <p:pic>
        <p:nvPicPr>
          <p:cNvPr id="91142" name="Picture 6" descr="VocabCh06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425767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πρός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(Acc.)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sz="3200" b="1" dirty="0" smtClean="0"/>
              <a:t>                                                   to  </a:t>
            </a:r>
          </a:p>
        </p:txBody>
      </p:sp>
      <p:pic>
        <p:nvPicPr>
          <p:cNvPr id="92164" name="Picture 4" descr="VocabCh06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47244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Ch. 1 --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 smtClean="0"/>
              <a:t>angel, messenger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l-GR" altLang="en-US" sz="3200" dirty="0" smtClean="0"/>
              <a:t>ἄγγλος</a:t>
            </a:r>
            <a:r>
              <a:rPr lang="en-US" altLang="en-US" sz="3200" dirty="0" smtClean="0"/>
              <a:t>, -</a:t>
            </a:r>
            <a:r>
              <a:rPr lang="el-GR" altLang="en-US" sz="3200" dirty="0" smtClean="0"/>
              <a:t>ου</a:t>
            </a:r>
            <a:r>
              <a:rPr lang="en-US" altLang="en-US" sz="3200" dirty="0" smtClean="0"/>
              <a:t>, </a:t>
            </a:r>
            <a:r>
              <a:rPr lang="el-GR" altLang="en-US" sz="3200" dirty="0" smtClean="0"/>
              <a:t>ὁ</a:t>
            </a:r>
            <a:r>
              <a:rPr lang="en-US" altLang="en-US" sz="32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 smtClean="0"/>
              <a:t>verily, truly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l-GR" altLang="en-US" sz="3200" dirty="0" smtClean="0"/>
              <a:t>ἀμήν </a:t>
            </a:r>
            <a:r>
              <a:rPr lang="en-US" altLang="en-US" sz="32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 smtClean="0"/>
              <a:t>man, humankind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l-GR" altLang="en-US" sz="3200" dirty="0" smtClean="0"/>
              <a:t>ἄνθρωπος</a:t>
            </a:r>
            <a:r>
              <a:rPr lang="en-US" altLang="en-US" sz="3200" dirty="0" smtClean="0"/>
              <a:t>, -</a:t>
            </a:r>
            <a:r>
              <a:rPr lang="el-GR" altLang="en-US" sz="3200" dirty="0" smtClean="0"/>
              <a:t>ου</a:t>
            </a:r>
            <a:r>
              <a:rPr lang="en-US" altLang="en-US" sz="3200" dirty="0" smtClean="0"/>
              <a:t>, </a:t>
            </a:r>
            <a:r>
              <a:rPr lang="el-GR" altLang="en-US" sz="3200" dirty="0" smtClean="0"/>
              <a:t>ὁ </a:t>
            </a:r>
            <a:r>
              <a:rPr lang="en-US" altLang="en-US" sz="3200" dirty="0" smtClean="0"/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I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l-GR" altLang="en-US" sz="3200" dirty="0" smtClean="0"/>
              <a:t>ἐγώ 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 smtClean="0"/>
              <a:t>God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l-GR" altLang="en-US" sz="3600" dirty="0" smtClean="0"/>
              <a:t>θεός,</a:t>
            </a:r>
            <a:r>
              <a:rPr lang="en-US" altLang="en-US" sz="3600" dirty="0" smtClean="0"/>
              <a:t> -</a:t>
            </a:r>
            <a:r>
              <a:rPr lang="el-GR" altLang="en-US" sz="3600" dirty="0" smtClean="0"/>
              <a:t>οῦ</a:t>
            </a:r>
            <a:r>
              <a:rPr lang="en-US" altLang="en-US" sz="3600" dirty="0" smtClean="0"/>
              <a:t>, </a:t>
            </a:r>
            <a:r>
              <a:rPr lang="el-GR" altLang="en-US" sz="3600" dirty="0" smtClean="0"/>
              <a:t>ὁ </a:t>
            </a:r>
            <a:r>
              <a:rPr lang="en-US" altLang="en-US" sz="3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 smtClean="0"/>
              <a:t>and, also, even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n-US" sz="3200" dirty="0" smtClean="0"/>
              <a:t>καί</a:t>
            </a:r>
            <a:r>
              <a:rPr lang="en-US" altLang="en-US" sz="32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 smtClean="0"/>
              <a:t>heart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n-US" sz="3200" dirty="0" smtClean="0"/>
              <a:t>καρδία</a:t>
            </a:r>
            <a:r>
              <a:rPr lang="en-US" altLang="en-US" sz="3200" dirty="0" smtClean="0"/>
              <a:t>, -</a:t>
            </a:r>
            <a:r>
              <a:rPr lang="el-GR" altLang="en-US" sz="3200" dirty="0" smtClean="0"/>
              <a:t>ας</a:t>
            </a:r>
            <a:r>
              <a:rPr lang="en-US" altLang="en-US" sz="3200" dirty="0" smtClean="0"/>
              <a:t>, </a:t>
            </a:r>
            <a:r>
              <a:rPr lang="el-GR" altLang="en-US" sz="3200" dirty="0" smtClean="0"/>
              <a:t>ἡ</a:t>
            </a:r>
            <a:endParaRPr lang="en-US" altLang="en-US" sz="3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I say     </a:t>
            </a:r>
            <a:r>
              <a:rPr lang="en-US" altLang="en-US" dirty="0" smtClean="0"/>
              <a:t>          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n-US" sz="3200" dirty="0" smtClean="0"/>
              <a:t>λέγω  </a:t>
            </a:r>
            <a:endParaRPr lang="en-US" altLang="en-US" sz="3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 smtClean="0"/>
              <a:t>prophet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n-US" sz="3200" dirty="0" smtClean="0"/>
              <a:t>προφήτης</a:t>
            </a:r>
            <a:r>
              <a:rPr lang="en-US" altLang="en-US" sz="3200" dirty="0" smtClean="0"/>
              <a:t>, -</a:t>
            </a:r>
            <a:r>
              <a:rPr lang="el-GR" altLang="en-US" sz="3200" dirty="0" smtClean="0"/>
              <a:t>ου</a:t>
            </a:r>
            <a:r>
              <a:rPr lang="en-US" altLang="en-US" sz="3200" dirty="0" smtClean="0"/>
              <a:t>, </a:t>
            </a:r>
            <a:r>
              <a:rPr lang="el-GR" altLang="en-US" sz="3200" dirty="0" smtClean="0"/>
              <a:t>ὁ </a:t>
            </a:r>
            <a:endParaRPr lang="en-US" altLang="en-US" sz="3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 smtClean="0"/>
              <a:t>Christ, Messiah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n-US" sz="3200" dirty="0" smtClean="0"/>
              <a:t>Χριστός</a:t>
            </a:r>
            <a:r>
              <a:rPr lang="en-US" altLang="en-US" sz="3200" dirty="0" smtClean="0"/>
              <a:t>, -</a:t>
            </a:r>
            <a:r>
              <a:rPr lang="el-GR" altLang="en-US" sz="3200" dirty="0" smtClean="0"/>
              <a:t>οῦ</a:t>
            </a:r>
            <a:r>
              <a:rPr lang="en-US" altLang="en-US" sz="3200" dirty="0" smtClean="0"/>
              <a:t>, </a:t>
            </a:r>
            <a:r>
              <a:rPr lang="el-GR" altLang="en-US" sz="3200" dirty="0" smtClean="0"/>
              <a:t>ὁ </a:t>
            </a:r>
            <a:r>
              <a:rPr lang="en-US" altLang="en-US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Ch. 2 -- Vocabulary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brother </a:t>
            </a:r>
          </a:p>
          <a:p>
            <a:pPr lvl="3" eaLnBrk="1" hangingPunct="1">
              <a:lnSpc>
                <a:spcPct val="90000"/>
              </a:lnSpc>
            </a:pPr>
            <a:r>
              <a:rPr lang="el-GR" altLang="en-US" sz="3200" dirty="0" smtClean="0"/>
              <a:t>ἀδελφός</a:t>
            </a:r>
            <a:r>
              <a:rPr lang="en-US" altLang="en-US" sz="3200" dirty="0" smtClean="0"/>
              <a:t>, -</a:t>
            </a:r>
            <a:r>
              <a:rPr lang="el-GR" altLang="en-US" sz="3200" dirty="0" smtClean="0"/>
              <a:t>οῦ</a:t>
            </a:r>
            <a:r>
              <a:rPr lang="en-US" altLang="en-US" sz="3200" dirty="0" smtClean="0"/>
              <a:t>?, </a:t>
            </a:r>
            <a:r>
              <a:rPr lang="el-GR" altLang="en-US" sz="3200" dirty="0" smtClean="0"/>
              <a:t>ὁ </a:t>
            </a: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I hear, obey </a:t>
            </a:r>
          </a:p>
          <a:p>
            <a:pPr lvl="3" eaLnBrk="1" hangingPunct="1">
              <a:lnSpc>
                <a:spcPct val="90000"/>
              </a:lnSpc>
            </a:pPr>
            <a:r>
              <a:rPr lang="el-GR" altLang="en-US" sz="3200" dirty="0" smtClean="0"/>
              <a:t>ἀκούω </a:t>
            </a: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glory, fame </a:t>
            </a:r>
          </a:p>
          <a:p>
            <a:pPr lvl="3" eaLnBrk="1" hangingPunct="1">
              <a:lnSpc>
                <a:spcPct val="90000"/>
              </a:lnSpc>
            </a:pPr>
            <a:r>
              <a:rPr lang="el-GR" altLang="en-US" sz="3200" dirty="0" smtClean="0"/>
              <a:t>δόξα</a:t>
            </a:r>
            <a:r>
              <a:rPr lang="en-US" altLang="en-US" sz="3200" dirty="0" smtClean="0"/>
              <a:t>, -</a:t>
            </a:r>
            <a:r>
              <a:rPr lang="el-GR" altLang="en-US" sz="3200" dirty="0" smtClean="0"/>
              <a:t>ης</a:t>
            </a:r>
            <a:r>
              <a:rPr lang="en-US" altLang="en-US" sz="3200" dirty="0" smtClean="0"/>
              <a:t>, </a:t>
            </a:r>
            <a:r>
              <a:rPr lang="el-GR" altLang="en-US" sz="3200" dirty="0" smtClean="0"/>
              <a:t>ἡ </a:t>
            </a:r>
            <a:r>
              <a:rPr lang="en-US" altLang="en-US" sz="3200" dirty="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I have</a:t>
            </a:r>
            <a:r>
              <a:rPr lang="en-US" altLang="en-US" dirty="0" smtClean="0"/>
              <a:t> </a:t>
            </a:r>
          </a:p>
          <a:p>
            <a:pPr lvl="3" eaLnBrk="1" hangingPunct="1">
              <a:lnSpc>
                <a:spcPct val="90000"/>
              </a:lnSpc>
            </a:pPr>
            <a:r>
              <a:rPr lang="el-GR" altLang="en-US" sz="3200" dirty="0" smtClean="0"/>
              <a:t>ἔχω </a:t>
            </a:r>
            <a:endParaRPr lang="en-US" alt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world</a:t>
            </a:r>
            <a:r>
              <a:rPr lang="en-US" altLang="en-US" dirty="0" smtClean="0"/>
              <a:t> </a:t>
            </a:r>
          </a:p>
          <a:p>
            <a:pPr lvl="3" eaLnBrk="1" hangingPunct="1">
              <a:lnSpc>
                <a:spcPct val="90000"/>
              </a:lnSpc>
            </a:pPr>
            <a:r>
              <a:rPr lang="el-GR" altLang="en-US" sz="3200" dirty="0" smtClean="0"/>
              <a:t>κόσμος</a:t>
            </a:r>
            <a:r>
              <a:rPr lang="en-US" altLang="en-US" sz="3200" dirty="0" smtClean="0"/>
              <a:t>, -</a:t>
            </a:r>
            <a:r>
              <a:rPr lang="el-GR" altLang="en-US" sz="3200" dirty="0" smtClean="0"/>
              <a:t>ου</a:t>
            </a:r>
            <a:r>
              <a:rPr lang="en-US" altLang="en-US" sz="3200" dirty="0" smtClean="0"/>
              <a:t>, </a:t>
            </a:r>
            <a:r>
              <a:rPr lang="el-GR" altLang="en-US" sz="3200" dirty="0" smtClean="0"/>
              <a:t>ὁ </a:t>
            </a:r>
            <a:r>
              <a:rPr lang="en-US" altLang="en-US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Ch. 2 -- Vocabulary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5626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Lord, sir</a:t>
            </a:r>
          </a:p>
          <a:p>
            <a:pPr lvl="3" eaLnBrk="1" hangingPunct="1"/>
            <a:r>
              <a:rPr lang="el-GR" altLang="en-US" sz="3200" dirty="0" smtClean="0"/>
              <a:t>κύριος</a:t>
            </a:r>
            <a:r>
              <a:rPr lang="en-US" altLang="en-US" sz="3200" dirty="0" smtClean="0"/>
              <a:t>, -</a:t>
            </a:r>
            <a:r>
              <a:rPr lang="el-GR" altLang="en-US" sz="3200" dirty="0" smtClean="0"/>
              <a:t>ου</a:t>
            </a:r>
            <a:r>
              <a:rPr lang="en-US" altLang="en-US" sz="3200" dirty="0" smtClean="0"/>
              <a:t>, </a:t>
            </a:r>
            <a:r>
              <a:rPr lang="el-GR" altLang="en-US" sz="3200" dirty="0" smtClean="0"/>
              <a:t>ὁ </a:t>
            </a:r>
            <a:r>
              <a:rPr lang="en-US" altLang="en-US" sz="3200" dirty="0" smtClean="0"/>
              <a:t> </a:t>
            </a:r>
          </a:p>
          <a:p>
            <a:pPr eaLnBrk="1" hangingPunct="1"/>
            <a:r>
              <a:rPr lang="en-US" altLang="en-US" b="1" dirty="0" smtClean="0"/>
              <a:t>word</a:t>
            </a:r>
          </a:p>
          <a:p>
            <a:pPr lvl="3" eaLnBrk="1" hangingPunct="1"/>
            <a:r>
              <a:rPr lang="el-GR" altLang="en-US" sz="3200" dirty="0" smtClean="0"/>
              <a:t>λόγος</a:t>
            </a:r>
            <a:r>
              <a:rPr lang="en-US" altLang="en-US" sz="3200" dirty="0" smtClean="0"/>
              <a:t>, -</a:t>
            </a:r>
            <a:r>
              <a:rPr lang="el-GR" altLang="en-US" sz="3200" dirty="0" smtClean="0"/>
              <a:t>ου</a:t>
            </a:r>
            <a:r>
              <a:rPr lang="en-US" altLang="en-US" sz="3200" dirty="0" smtClean="0"/>
              <a:t>, </a:t>
            </a:r>
            <a:r>
              <a:rPr lang="el-GR" altLang="en-US" sz="3200" dirty="0" smtClean="0"/>
              <a:t>ὁ </a:t>
            </a:r>
            <a:endParaRPr lang="en-US" altLang="en-US" sz="3200" dirty="0" smtClean="0"/>
          </a:p>
          <a:p>
            <a:pPr eaLnBrk="1" hangingPunct="1"/>
            <a:r>
              <a:rPr lang="en-US" altLang="en-US" b="1" dirty="0" smtClean="0"/>
              <a:t>Peter</a:t>
            </a:r>
          </a:p>
          <a:p>
            <a:pPr lvl="3" eaLnBrk="1" hangingPunct="1"/>
            <a:r>
              <a:rPr lang="el-GR" altLang="en-US" sz="3200" dirty="0" smtClean="0"/>
              <a:t>Πέτρος</a:t>
            </a:r>
            <a:r>
              <a:rPr lang="en-US" altLang="en-US" sz="3200" dirty="0" smtClean="0"/>
              <a:t>, -</a:t>
            </a:r>
            <a:r>
              <a:rPr lang="el-GR" altLang="en-US" sz="3200" dirty="0" smtClean="0"/>
              <a:t>ου</a:t>
            </a:r>
            <a:r>
              <a:rPr lang="en-US" altLang="en-US" sz="3200" dirty="0" smtClean="0"/>
              <a:t>, </a:t>
            </a:r>
            <a:r>
              <a:rPr lang="el-GR" altLang="en-US" sz="3200" dirty="0" smtClean="0"/>
              <a:t>ὁ </a:t>
            </a:r>
            <a:endParaRPr lang="en-US" altLang="en-US" sz="3200" dirty="0" smtClean="0"/>
          </a:p>
          <a:p>
            <a:pPr eaLnBrk="1" hangingPunct="1"/>
            <a:r>
              <a:rPr lang="en-US" altLang="en-US" b="1" dirty="0" smtClean="0"/>
              <a:t>son</a:t>
            </a:r>
          </a:p>
          <a:p>
            <a:pPr lvl="3" eaLnBrk="1" hangingPunct="1"/>
            <a:r>
              <a:rPr lang="el-GR" altLang="en-US" sz="3200" dirty="0" smtClean="0"/>
              <a:t>υἱός</a:t>
            </a:r>
            <a:r>
              <a:rPr lang="en-US" altLang="en-US" sz="3200" dirty="0" smtClean="0"/>
              <a:t>, -</a:t>
            </a:r>
            <a:r>
              <a:rPr lang="el-GR" altLang="en-US" sz="3200" dirty="0" smtClean="0"/>
              <a:t>οῦ</a:t>
            </a:r>
            <a:r>
              <a:rPr lang="en-US" altLang="en-US" sz="3200" dirty="0" smtClean="0"/>
              <a:t>, </a:t>
            </a:r>
            <a:r>
              <a:rPr lang="el-GR" altLang="en-US" sz="3200" dirty="0" smtClean="0"/>
              <a:t>ὁ </a:t>
            </a:r>
            <a:r>
              <a:rPr lang="en-US" altLang="en-US" sz="3200" dirty="0" smtClean="0"/>
              <a:t> </a:t>
            </a:r>
          </a:p>
          <a:p>
            <a:pPr eaLnBrk="1" hangingPunct="1"/>
            <a:r>
              <a:rPr lang="en-US" altLang="en-US" b="1" dirty="0" smtClean="0"/>
              <a:t>Pharisee </a:t>
            </a:r>
          </a:p>
          <a:p>
            <a:pPr lvl="3" eaLnBrk="1" hangingPunct="1"/>
            <a:r>
              <a:rPr lang="el-GR" altLang="en-US" sz="3200" dirty="0" smtClean="0"/>
              <a:t>Φαρισαῖος</a:t>
            </a:r>
            <a:r>
              <a:rPr lang="en-US" altLang="en-US" sz="3200" dirty="0" smtClean="0"/>
              <a:t>, -</a:t>
            </a:r>
            <a:r>
              <a:rPr lang="el-GR" altLang="en-US" sz="3200" dirty="0" smtClean="0"/>
              <a:t>ου</a:t>
            </a:r>
            <a:r>
              <a:rPr lang="en-US" altLang="en-US" sz="3200" dirty="0" smtClean="0"/>
              <a:t>, </a:t>
            </a:r>
            <a:r>
              <a:rPr lang="el-GR" altLang="en-US" sz="3200" dirty="0" smtClean="0"/>
              <a:t>ὁ </a:t>
            </a:r>
            <a:endParaRPr lang="en-US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7912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but, yet</a:t>
            </a:r>
          </a:p>
          <a:p>
            <a:pPr lvl="3" eaLnBrk="1" hangingPunct="1"/>
            <a:r>
              <a:rPr lang="el-GR" altLang="en-US" sz="3200" dirty="0" smtClean="0"/>
              <a:t>ἀλλά </a:t>
            </a:r>
            <a:r>
              <a:rPr lang="en-US" altLang="en-US" sz="3200" dirty="0" smtClean="0"/>
              <a:t> </a:t>
            </a:r>
          </a:p>
          <a:p>
            <a:pPr eaLnBrk="1" hangingPunct="1"/>
            <a:r>
              <a:rPr lang="en-US" altLang="en-US" b="1" dirty="0" smtClean="0"/>
              <a:t>apostle, sent one </a:t>
            </a:r>
          </a:p>
          <a:p>
            <a:pPr lvl="3" eaLnBrk="1" hangingPunct="1"/>
            <a:r>
              <a:rPr lang="el-GR" altLang="en-US" sz="3200" dirty="0" smtClean="0"/>
              <a:t>ἀπόστολος</a:t>
            </a:r>
            <a:r>
              <a:rPr lang="en-US" altLang="en-US" sz="3200" dirty="0" smtClean="0"/>
              <a:t>, -</a:t>
            </a:r>
            <a:r>
              <a:rPr lang="el-GR" altLang="en-US" sz="3200" dirty="0" smtClean="0"/>
              <a:t>ου</a:t>
            </a:r>
            <a:r>
              <a:rPr lang="en-US" altLang="en-US" sz="3200" dirty="0" smtClean="0"/>
              <a:t>, </a:t>
            </a:r>
            <a:r>
              <a:rPr lang="el-GR" altLang="en-US" sz="3200" dirty="0" smtClean="0"/>
              <a:t>ὁ</a:t>
            </a:r>
            <a:endParaRPr lang="en-US" altLang="en-US" sz="3200" dirty="0" smtClean="0"/>
          </a:p>
          <a:p>
            <a:pPr eaLnBrk="1" hangingPunct="1"/>
            <a:r>
              <a:rPr lang="en-US" altLang="en-US" b="1" dirty="0" smtClean="0"/>
              <a:t>I see</a:t>
            </a:r>
          </a:p>
          <a:p>
            <a:pPr lvl="3" eaLnBrk="1" hangingPunct="1"/>
            <a:r>
              <a:rPr lang="el-GR" altLang="en-US" sz="3200" dirty="0" smtClean="0"/>
              <a:t>βλέπω </a:t>
            </a:r>
            <a:r>
              <a:rPr lang="en-US" altLang="en-US" dirty="0" smtClean="0"/>
              <a:t> </a:t>
            </a:r>
          </a:p>
          <a:p>
            <a:pPr eaLnBrk="1" hangingPunct="1"/>
            <a:r>
              <a:rPr lang="en-US" altLang="en-US" b="1" dirty="0" smtClean="0"/>
              <a:t>for, then </a:t>
            </a:r>
          </a:p>
          <a:p>
            <a:pPr lvl="3" eaLnBrk="1" hangingPunct="1"/>
            <a:r>
              <a:rPr lang="el-GR" altLang="en-US" sz="3200" dirty="0" smtClean="0"/>
              <a:t>γάρ  </a:t>
            </a:r>
            <a:endParaRPr lang="en-US" altLang="en-US" sz="3200" dirty="0" smtClean="0"/>
          </a:p>
          <a:p>
            <a:pPr eaLnBrk="1" hangingPunct="1"/>
            <a:r>
              <a:rPr lang="en-US" altLang="en-US" b="1" dirty="0" smtClean="0"/>
              <a:t>I know </a:t>
            </a:r>
          </a:p>
          <a:p>
            <a:pPr lvl="3" eaLnBrk="1" hangingPunct="1"/>
            <a:r>
              <a:rPr lang="en-US" altLang="en-US" dirty="0" smtClean="0"/>
              <a:t> </a:t>
            </a:r>
            <a:r>
              <a:rPr lang="el-GR" altLang="en-US" sz="3200" dirty="0" smtClean="0"/>
              <a:t>γινώσκω </a:t>
            </a:r>
            <a:endParaRPr lang="en-US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 marL="342900" lvl="3" indent="-342900"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3200" b="1" dirty="0" smtClean="0"/>
              <a:t>Jesus</a:t>
            </a:r>
          </a:p>
          <a:p>
            <a:pPr marL="342900" lvl="3" indent="-342900"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3200" dirty="0" smtClean="0"/>
              <a:t> 	</a:t>
            </a:r>
            <a:r>
              <a:rPr lang="el-GR" sz="3200" dirty="0" smtClean="0"/>
              <a:t>Ἰησοῦς</a:t>
            </a:r>
            <a:r>
              <a:rPr lang="en-US" sz="3200" dirty="0" smtClean="0"/>
              <a:t>, -</a:t>
            </a:r>
            <a:r>
              <a:rPr lang="el-GR" sz="3200" dirty="0" smtClean="0"/>
              <a:t>οῦ</a:t>
            </a:r>
            <a:r>
              <a:rPr lang="en-US" sz="3200" dirty="0" smtClean="0"/>
              <a:t>?, </a:t>
            </a:r>
            <a:r>
              <a:rPr lang="el-GR" sz="3200" dirty="0" smtClean="0"/>
              <a:t>ὁ </a:t>
            </a:r>
            <a:r>
              <a:rPr lang="en-US" sz="3200" dirty="0" smtClean="0"/>
              <a:t> </a:t>
            </a:r>
          </a:p>
          <a:p>
            <a:pPr marL="342900" lvl="3" indent="-342900"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3200" b="1" dirty="0" smtClean="0"/>
              <a:t>I take, receive</a:t>
            </a:r>
          </a:p>
          <a:p>
            <a:pPr marL="800100" lvl="4" indent="-342900"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l-GR" sz="3200" dirty="0" smtClean="0"/>
              <a:t>λαμβάνω  </a:t>
            </a:r>
            <a:endParaRPr lang="en-US" sz="3200" dirty="0" smtClean="0"/>
          </a:p>
          <a:p>
            <a:pPr marL="342900" lvl="1" indent="-342900"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n-US" b="1" dirty="0" smtClean="0"/>
              <a:t>I loose</a:t>
            </a:r>
            <a:r>
              <a:rPr lang="en-US" sz="3200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/>
              <a:t>λύω  </a:t>
            </a:r>
            <a:endParaRPr lang="en-US" dirty="0" smtClean="0"/>
          </a:p>
          <a:p>
            <a:pPr marL="342900" lvl="3" indent="-342900"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3200" b="1" dirty="0" smtClean="0"/>
              <a:t>heaven</a:t>
            </a:r>
          </a:p>
          <a:p>
            <a:pPr marL="800100" lvl="4" indent="-342900"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l-GR" sz="3200" dirty="0" smtClean="0"/>
              <a:t>οὐρανός</a:t>
            </a:r>
            <a:r>
              <a:rPr lang="en-US" sz="3200" dirty="0" smtClean="0"/>
              <a:t>, -</a:t>
            </a:r>
            <a:r>
              <a:rPr lang="el-GR" sz="3200" dirty="0" smtClean="0"/>
              <a:t>οῦ</a:t>
            </a:r>
            <a:r>
              <a:rPr lang="en-US" sz="3200" dirty="0" smtClean="0"/>
              <a:t>, </a:t>
            </a:r>
            <a:r>
              <a:rPr lang="el-GR" sz="3200" dirty="0" smtClean="0"/>
              <a:t>ὁ </a:t>
            </a:r>
            <a:r>
              <a:rPr lang="en-US" sz="3200" dirty="0" smtClean="0"/>
              <a:t> </a:t>
            </a:r>
          </a:p>
          <a:p>
            <a:pPr marL="342900" lvl="3" indent="-342900"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3200" b="1" dirty="0" smtClean="0"/>
              <a:t>I believe</a:t>
            </a:r>
          </a:p>
          <a:p>
            <a:pPr marL="800100" lvl="4" indent="-342900"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l-GR" sz="3200" dirty="0" smtClean="0"/>
              <a:t>πιστεύω   </a:t>
            </a:r>
            <a:r>
              <a:rPr lang="en-US" sz="3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791200"/>
          </a:xfrm>
        </p:spPr>
        <p:txBody>
          <a:bodyPr/>
          <a:lstStyle/>
          <a:p>
            <a:pPr marL="342900" lvl="3" indent="-342900" eaLnBrk="1" hangingPunct="1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altLang="en-US" sz="3200" b="1" dirty="0" smtClean="0"/>
              <a:t>I love</a:t>
            </a:r>
          </a:p>
          <a:p>
            <a:pPr lvl="1" eaLnBrk="1" hangingPunct="1"/>
            <a:r>
              <a:rPr lang="el-GR" altLang="en-US" dirty="0" smtClean="0"/>
              <a:t>ἀγαπάω </a:t>
            </a:r>
            <a:r>
              <a:rPr lang="en-US" altLang="en-US" dirty="0" smtClean="0"/>
              <a:t>                 </a:t>
            </a:r>
          </a:p>
          <a:p>
            <a:pPr marL="342900" lvl="3" indent="-342900" eaLnBrk="1" hangingPunct="1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altLang="en-US" sz="3200" b="1" dirty="0" smtClean="0"/>
              <a:t> I write</a:t>
            </a:r>
          </a:p>
          <a:p>
            <a:pPr lvl="1" eaLnBrk="1" hangingPunct="1"/>
            <a:r>
              <a:rPr lang="el-GR" altLang="en-US" dirty="0" smtClean="0"/>
              <a:t>γράφω  </a:t>
            </a:r>
            <a:r>
              <a:rPr lang="en-US" altLang="en-US" dirty="0" smtClean="0"/>
              <a:t>                 </a:t>
            </a:r>
          </a:p>
          <a:p>
            <a:pPr marL="342900" lvl="3" indent="-342900" eaLnBrk="1" hangingPunct="1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altLang="en-US" sz="3200" b="1" dirty="0" smtClean="0"/>
              <a:t>but, and</a:t>
            </a:r>
          </a:p>
          <a:p>
            <a:pPr lvl="1" eaLnBrk="1" hangingPunct="1"/>
            <a:r>
              <a:rPr lang="el-GR" altLang="en-US" dirty="0" smtClean="0"/>
              <a:t>δέ  </a:t>
            </a:r>
            <a:r>
              <a:rPr lang="en-US" altLang="en-US" dirty="0" smtClean="0"/>
              <a:t>                            </a:t>
            </a:r>
          </a:p>
          <a:p>
            <a:pPr marL="342900" lvl="3" indent="-342900" eaLnBrk="1" hangingPunct="1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altLang="en-US" sz="3200" b="1" dirty="0" smtClean="0"/>
              <a:t>servant, slave</a:t>
            </a:r>
          </a:p>
          <a:p>
            <a:pPr lvl="1" eaLnBrk="1" hangingPunct="1"/>
            <a:r>
              <a:rPr lang="el-GR" altLang="en-US" dirty="0" smtClean="0"/>
              <a:t>δοῦλος</a:t>
            </a:r>
            <a:r>
              <a:rPr lang="en-US" altLang="en-US" dirty="0" smtClean="0"/>
              <a:t>, -</a:t>
            </a:r>
            <a:r>
              <a:rPr lang="el-GR" altLang="en-US" dirty="0" smtClean="0"/>
              <a:t>ου</a:t>
            </a:r>
            <a:r>
              <a:rPr lang="en-US" altLang="en-US" dirty="0" smtClean="0"/>
              <a:t>, </a:t>
            </a:r>
            <a:r>
              <a:rPr lang="el-GR" altLang="en-US" dirty="0" smtClean="0"/>
              <a:t>ὁ </a:t>
            </a:r>
            <a:r>
              <a:rPr lang="en-US" altLang="en-US" dirty="0" smtClean="0"/>
              <a:t>       </a:t>
            </a:r>
          </a:p>
          <a:p>
            <a:pPr marL="342900" lvl="3" indent="-342900" eaLnBrk="1" hangingPunct="1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altLang="en-US" sz="3200" b="1" dirty="0" smtClean="0"/>
              <a:t>I find</a:t>
            </a:r>
            <a:endParaRPr lang="en-US" altLang="en-US" dirty="0" smtClean="0"/>
          </a:p>
          <a:p>
            <a:pPr lvl="1" eaLnBrk="1" hangingPunct="1"/>
            <a:r>
              <a:rPr lang="el-GR" altLang="en-US" dirty="0" smtClean="0"/>
              <a:t>εὑρίσκω </a:t>
            </a:r>
            <a:r>
              <a:rPr lang="en-US" altLang="en-US" dirty="0" smtClean="0"/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ἱεροῦ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ἱερῷ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ἱερῶν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ἱεροῖς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Ch. 4 -- Vocabulary</a:t>
            </a:r>
            <a:r>
              <a:rPr lang="en-US" sz="5400" smtClean="0"/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  <a:extLst/>
        </p:spPr>
        <p:txBody>
          <a:bodyPr/>
          <a:lstStyle/>
          <a:p>
            <a:pPr marL="342900" lvl="3" indent="-342900" eaLnBrk="1" hangingPunct="1"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n-US" dirty="0" smtClean="0"/>
              <a:t> </a:t>
            </a:r>
            <a:r>
              <a:rPr lang="en-US" sz="3200" b="1" dirty="0" smtClean="0"/>
              <a:t>temple</a:t>
            </a:r>
          </a:p>
          <a:p>
            <a:pPr lvl="1" eaLnBrk="1" hangingPunct="1">
              <a:defRPr/>
            </a:pPr>
            <a:r>
              <a:rPr lang="el-GR" dirty="0" smtClean="0"/>
              <a:t>ἱερόν</a:t>
            </a:r>
            <a:r>
              <a:rPr lang="en-US" dirty="0" smtClean="0"/>
              <a:t>, -</a:t>
            </a:r>
            <a:r>
              <a:rPr lang="el-GR" dirty="0" smtClean="0"/>
              <a:t>οῦ</a:t>
            </a:r>
            <a:r>
              <a:rPr lang="en-US" dirty="0" smtClean="0"/>
              <a:t>, </a:t>
            </a:r>
            <a:r>
              <a:rPr lang="el-GR" dirty="0" smtClean="0"/>
              <a:t>τό</a:t>
            </a:r>
            <a:r>
              <a:rPr lang="en-US" dirty="0" smtClean="0"/>
              <a:t>                    </a:t>
            </a:r>
          </a:p>
          <a:p>
            <a:pPr eaLnBrk="1" hangingPunct="1">
              <a:defRPr/>
            </a:pPr>
            <a:r>
              <a:rPr lang="en-US" b="1" dirty="0" smtClean="0"/>
              <a:t>people</a:t>
            </a:r>
          </a:p>
          <a:p>
            <a:pPr lvl="1" eaLnBrk="1" hangingPunct="1">
              <a:defRPr/>
            </a:pPr>
            <a:r>
              <a:rPr lang="el-GR" dirty="0" smtClean="0"/>
              <a:t>λαός</a:t>
            </a:r>
            <a:r>
              <a:rPr lang="en-US" dirty="0" smtClean="0"/>
              <a:t>, -</a:t>
            </a:r>
            <a:r>
              <a:rPr lang="el-GR" dirty="0" smtClean="0"/>
              <a:t>οῦ</a:t>
            </a:r>
            <a:r>
              <a:rPr lang="en-US" dirty="0" smtClean="0"/>
              <a:t>, </a:t>
            </a:r>
            <a:r>
              <a:rPr lang="el-GR" dirty="0" smtClean="0"/>
              <a:t>ὁ </a:t>
            </a:r>
            <a:r>
              <a:rPr lang="en-US" dirty="0" smtClean="0"/>
              <a:t>  </a:t>
            </a:r>
            <a:r>
              <a:rPr lang="en-US" sz="3200" b="1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b="1" dirty="0" smtClean="0"/>
              <a:t>law</a:t>
            </a:r>
          </a:p>
          <a:p>
            <a:pPr lvl="1" eaLnBrk="1" hangingPunct="1">
              <a:defRPr/>
            </a:pPr>
            <a:r>
              <a:rPr lang="el-GR" dirty="0" smtClean="0"/>
              <a:t>νόμος</a:t>
            </a:r>
            <a:r>
              <a:rPr lang="en-US" dirty="0" smtClean="0"/>
              <a:t>, -</a:t>
            </a:r>
            <a:r>
              <a:rPr lang="el-GR" dirty="0" smtClean="0"/>
              <a:t>ου</a:t>
            </a:r>
            <a:r>
              <a:rPr lang="en-US" dirty="0" smtClean="0"/>
              <a:t>, </a:t>
            </a:r>
            <a:r>
              <a:rPr lang="el-GR" dirty="0" smtClean="0"/>
              <a:t>ὁ </a:t>
            </a:r>
            <a:r>
              <a:rPr lang="en-US" dirty="0" smtClean="0"/>
              <a:t>     </a:t>
            </a:r>
            <a:endParaRPr lang="en-US" sz="3200" b="1" dirty="0" smtClean="0"/>
          </a:p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b="1" dirty="0" smtClean="0"/>
              <a:t>house</a:t>
            </a:r>
          </a:p>
          <a:p>
            <a:pPr lvl="1" eaLnBrk="1" hangingPunct="1">
              <a:defRPr/>
            </a:pPr>
            <a:r>
              <a:rPr lang="el-GR" dirty="0" smtClean="0"/>
              <a:t>οἶκος</a:t>
            </a:r>
            <a:r>
              <a:rPr lang="en-US" dirty="0" smtClean="0"/>
              <a:t>, -</a:t>
            </a:r>
            <a:r>
              <a:rPr lang="el-GR" dirty="0" smtClean="0"/>
              <a:t>ου</a:t>
            </a:r>
            <a:r>
              <a:rPr lang="en-US" dirty="0" smtClean="0"/>
              <a:t>, </a:t>
            </a:r>
            <a:r>
              <a:rPr lang="el-GR" dirty="0" smtClean="0"/>
              <a:t>ὁ </a:t>
            </a:r>
            <a:r>
              <a:rPr lang="en-US" dirty="0" smtClean="0"/>
              <a:t>    </a:t>
            </a:r>
            <a:endParaRPr lang="en-US" b="1" dirty="0" smtClean="0"/>
          </a:p>
          <a:p>
            <a:pPr marL="342900" lvl="6" indent="-342900"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3200" b="1" dirty="0" smtClean="0"/>
              <a:t>as, about, how </a:t>
            </a:r>
          </a:p>
          <a:p>
            <a:pPr lvl="1" eaLnBrk="1" hangingPunct="1">
              <a:defRPr/>
            </a:pPr>
            <a:r>
              <a:rPr lang="el-GR" dirty="0" smtClean="0"/>
              <a:t>ὡς </a:t>
            </a:r>
            <a:r>
              <a:rPr lang="en-US" dirty="0" smtClean="0"/>
              <a:t>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marL="342900" lvl="3" indent="-342900" eaLnBrk="1" hangingPunct="1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altLang="en-US" sz="3200" b="1" dirty="0" smtClean="0"/>
              <a:t>love</a:t>
            </a:r>
          </a:p>
          <a:p>
            <a:pPr lvl="1" eaLnBrk="1" hangingPunct="1"/>
            <a:r>
              <a:rPr lang="el-GR" altLang="en-US" dirty="0" smtClean="0"/>
              <a:t>ἀγάπη</a:t>
            </a:r>
            <a:r>
              <a:rPr lang="en-US" altLang="en-US" dirty="0" smtClean="0"/>
              <a:t>,  -</a:t>
            </a:r>
            <a:r>
              <a:rPr lang="el-GR" altLang="en-US" dirty="0" smtClean="0"/>
              <a:t>ης</a:t>
            </a:r>
            <a:r>
              <a:rPr lang="en-US" altLang="en-US" dirty="0" smtClean="0"/>
              <a:t>,  </a:t>
            </a:r>
            <a:r>
              <a:rPr lang="el-GR" altLang="en-US" dirty="0" smtClean="0"/>
              <a:t>ἡ</a:t>
            </a:r>
            <a:r>
              <a:rPr lang="en-US" altLang="en-US" dirty="0" smtClean="0"/>
              <a:t>         </a:t>
            </a:r>
          </a:p>
          <a:p>
            <a:pPr marL="342900" lvl="3" indent="-342900" eaLnBrk="1" hangingPunct="1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altLang="en-US" sz="3200" b="1" dirty="0" smtClean="0"/>
              <a:t>truth</a:t>
            </a:r>
          </a:p>
          <a:p>
            <a:pPr lvl="1" eaLnBrk="1" hangingPunct="1"/>
            <a:r>
              <a:rPr lang="el-GR" altLang="en-US" dirty="0" smtClean="0"/>
              <a:t>ἀλήθεια</a:t>
            </a:r>
            <a:r>
              <a:rPr lang="en-US" altLang="en-US" dirty="0" smtClean="0"/>
              <a:t>,  -</a:t>
            </a:r>
            <a:r>
              <a:rPr lang="el-GR" altLang="en-US" dirty="0" smtClean="0"/>
              <a:t>ας</a:t>
            </a:r>
            <a:r>
              <a:rPr lang="en-US" altLang="en-US" dirty="0" smtClean="0"/>
              <a:t>, </a:t>
            </a:r>
            <a:r>
              <a:rPr lang="el-GR" altLang="en-US" dirty="0" smtClean="0"/>
              <a:t>ἡ </a:t>
            </a:r>
            <a:r>
              <a:rPr lang="en-US" altLang="en-US" dirty="0" smtClean="0"/>
              <a:t>       </a:t>
            </a:r>
          </a:p>
          <a:p>
            <a:pPr marL="342900" lvl="3" indent="-342900" eaLnBrk="1" hangingPunct="1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altLang="en-US" sz="3200" b="1" dirty="0" smtClean="0"/>
              <a:t>sin</a:t>
            </a:r>
          </a:p>
          <a:p>
            <a:pPr lvl="1" eaLnBrk="1" hangingPunct="1"/>
            <a:r>
              <a:rPr lang="el-GR" altLang="en-US" dirty="0" smtClean="0"/>
              <a:t>ἁμαρτία</a:t>
            </a:r>
            <a:r>
              <a:rPr lang="en-US" altLang="en-US" dirty="0" smtClean="0"/>
              <a:t>,  -</a:t>
            </a:r>
            <a:r>
              <a:rPr lang="el-GR" altLang="en-US" dirty="0" smtClean="0"/>
              <a:t>ας</a:t>
            </a:r>
            <a:r>
              <a:rPr lang="en-US" altLang="en-US" dirty="0" smtClean="0"/>
              <a:t>, </a:t>
            </a:r>
            <a:r>
              <a:rPr lang="el-GR" altLang="en-US" dirty="0" smtClean="0"/>
              <a:t>ἡ </a:t>
            </a:r>
            <a:r>
              <a:rPr lang="en-US" altLang="en-US" dirty="0" smtClean="0"/>
              <a:t>       </a:t>
            </a:r>
          </a:p>
          <a:p>
            <a:pPr marL="342900" lvl="3" indent="-342900" eaLnBrk="1" hangingPunct="1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altLang="en-US" sz="3200" b="1" dirty="0" smtClean="0"/>
              <a:t>kingdom</a:t>
            </a:r>
          </a:p>
          <a:p>
            <a:pPr lvl="1" eaLnBrk="1" hangingPunct="1"/>
            <a:r>
              <a:rPr lang="el-GR" altLang="en-US" dirty="0" smtClean="0"/>
              <a:t>βασιλεία</a:t>
            </a:r>
            <a:r>
              <a:rPr lang="en-US" altLang="en-US" dirty="0" smtClean="0"/>
              <a:t>,  -</a:t>
            </a:r>
            <a:r>
              <a:rPr lang="el-GR" altLang="en-US" dirty="0" smtClean="0"/>
              <a:t>ας</a:t>
            </a:r>
            <a:r>
              <a:rPr lang="en-US" altLang="en-US" dirty="0" smtClean="0"/>
              <a:t>, </a:t>
            </a:r>
            <a:r>
              <a:rPr lang="el-GR" altLang="en-US" dirty="0" smtClean="0"/>
              <a:t>ἡ </a:t>
            </a:r>
            <a:r>
              <a:rPr lang="en-US" altLang="en-US" dirty="0" smtClean="0"/>
              <a:t>     </a:t>
            </a:r>
          </a:p>
          <a:p>
            <a:pPr marL="342900" lvl="3" indent="-342900" eaLnBrk="1" hangingPunct="1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altLang="en-US" sz="3200" b="1" dirty="0" smtClean="0"/>
              <a:t>writing, Scripture</a:t>
            </a:r>
          </a:p>
          <a:p>
            <a:pPr lvl="1" eaLnBrk="1" hangingPunct="1"/>
            <a:r>
              <a:rPr lang="el-GR" altLang="en-US" dirty="0" smtClean="0"/>
              <a:t>γραφή</a:t>
            </a:r>
            <a:r>
              <a:rPr lang="en-US" altLang="en-US" dirty="0" smtClean="0"/>
              <a:t>, -</a:t>
            </a:r>
            <a:r>
              <a:rPr lang="el-GR" altLang="en-US" dirty="0" smtClean="0"/>
              <a:t>ῆς</a:t>
            </a:r>
            <a:r>
              <a:rPr lang="en-US" altLang="en-US" dirty="0" smtClean="0"/>
              <a:t>,  </a:t>
            </a:r>
            <a:r>
              <a:rPr lang="el-GR" altLang="en-US" dirty="0" smtClean="0"/>
              <a:t>ἡ </a:t>
            </a:r>
            <a:r>
              <a:rPr lang="en-US" altLang="en-US" dirty="0" smtClean="0"/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5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Ch. 5 -- Vocabulary</a:t>
            </a:r>
            <a:r>
              <a:rPr lang="en-US" smtClean="0"/>
              <a:t>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410200"/>
          </a:xfrm>
        </p:spPr>
        <p:txBody>
          <a:bodyPr/>
          <a:lstStyle/>
          <a:p>
            <a:pPr marL="342900" lvl="3" indent="-342900"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altLang="en-US" sz="3200" b="1" dirty="0" smtClean="0"/>
              <a:t>I raise up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dirty="0" smtClean="0"/>
              <a:t>ἐγέίρω </a:t>
            </a:r>
            <a:r>
              <a:rPr lang="en-US" altLang="en-US" dirty="0" smtClean="0"/>
              <a:t>                      </a:t>
            </a:r>
          </a:p>
          <a:p>
            <a:pPr marL="342900" lvl="3" indent="-342900"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altLang="en-US" sz="3200" b="1" dirty="0" smtClean="0"/>
              <a:t>assembly, church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dirty="0" smtClean="0"/>
              <a:t>ἐκκλησία</a:t>
            </a:r>
            <a:r>
              <a:rPr lang="en-US" altLang="en-US" dirty="0" smtClean="0"/>
              <a:t>,  -</a:t>
            </a:r>
            <a:r>
              <a:rPr lang="el-GR" altLang="en-US" dirty="0" smtClean="0"/>
              <a:t>ας</a:t>
            </a:r>
            <a:r>
              <a:rPr lang="en-US" altLang="en-US" dirty="0" smtClean="0"/>
              <a:t>,  </a:t>
            </a:r>
            <a:r>
              <a:rPr lang="el-GR" altLang="en-US" dirty="0" smtClean="0"/>
              <a:t>ἡ </a:t>
            </a:r>
            <a:r>
              <a:rPr lang="en-US" altLang="en-US" dirty="0" smtClean="0"/>
              <a:t>   </a:t>
            </a:r>
          </a:p>
          <a:p>
            <a:pPr marL="342900" lvl="3" indent="-342900"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altLang="en-US" sz="3200" b="1" dirty="0" smtClean="0"/>
              <a:t>work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dirty="0" smtClean="0"/>
              <a:t>ἔργον</a:t>
            </a:r>
            <a:r>
              <a:rPr lang="en-US" altLang="en-US" dirty="0" smtClean="0"/>
              <a:t>, -</a:t>
            </a:r>
            <a:r>
              <a:rPr lang="el-GR" altLang="en-US" dirty="0" smtClean="0"/>
              <a:t>ου</a:t>
            </a:r>
            <a:r>
              <a:rPr lang="en-US" altLang="en-US" dirty="0" smtClean="0"/>
              <a:t>, </a:t>
            </a:r>
            <a:r>
              <a:rPr lang="el-GR" altLang="en-US" dirty="0" smtClean="0"/>
              <a:t>τό </a:t>
            </a:r>
            <a:r>
              <a:rPr lang="en-US" altLang="en-US" dirty="0" smtClean="0"/>
              <a:t>         </a:t>
            </a:r>
          </a:p>
          <a:p>
            <a:pPr marL="342900" lvl="3" indent="-342900"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altLang="en-US" sz="3200" b="1" dirty="0" smtClean="0"/>
              <a:t>disciple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dirty="0" smtClean="0"/>
              <a:t>μαθητής</a:t>
            </a:r>
            <a:r>
              <a:rPr lang="en-US" altLang="en-US" dirty="0" smtClean="0"/>
              <a:t>,  -</a:t>
            </a:r>
            <a:r>
              <a:rPr lang="el-GR" altLang="en-US" dirty="0" smtClean="0"/>
              <a:t>οῦ</a:t>
            </a:r>
            <a:r>
              <a:rPr lang="en-US" altLang="en-US" dirty="0" smtClean="0"/>
              <a:t>,  </a:t>
            </a:r>
            <a:r>
              <a:rPr lang="el-GR" altLang="en-US" dirty="0" smtClean="0"/>
              <a:t>ὁ </a:t>
            </a:r>
            <a:r>
              <a:rPr lang="en-US" altLang="en-US" dirty="0" smtClean="0"/>
              <a:t>     </a:t>
            </a:r>
          </a:p>
          <a:p>
            <a:pPr marL="342900" lvl="3" indent="-342900"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altLang="en-US" sz="3200" b="1" dirty="0" smtClean="0"/>
              <a:t>Hour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dirty="0" smtClean="0"/>
              <a:t>ὥρα</a:t>
            </a:r>
            <a:r>
              <a:rPr lang="en-US" altLang="en-US" dirty="0" smtClean="0"/>
              <a:t>,  -</a:t>
            </a:r>
            <a:r>
              <a:rPr lang="el-GR" altLang="en-US" dirty="0" smtClean="0"/>
              <a:t>ας</a:t>
            </a:r>
            <a:r>
              <a:rPr lang="en-US" altLang="en-US" dirty="0" smtClean="0"/>
              <a:t>,  </a:t>
            </a:r>
            <a:r>
              <a:rPr lang="el-GR" altLang="en-US" dirty="0" smtClean="0"/>
              <a:t>ἡ </a:t>
            </a:r>
            <a:r>
              <a:rPr lang="en-US" altLang="en-US" dirty="0" smtClean="0"/>
              <a:t>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Memory Verse -- Jn 1:1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ἀρχῇ ἦν ὁ 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in the beginning was the word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ὁ λόγος ἦν πρὸς τὸν θεόν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and the word was with God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θεὸς ἦν ὁ 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and the word was God   </a:t>
            </a:r>
          </a:p>
        </p:txBody>
      </p:sp>
    </p:spTree>
    <p:extLst>
      <p:ext uri="{BB962C8B-B14F-4D97-AF65-F5344CB8AC3E}">
        <p14:creationId xmlns:p14="http://schemas.microsoft.com/office/powerpoint/2010/main" val="22920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What is a preposition?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Usually small words that relate two words or ideas in time, space or logic</a:t>
            </a:r>
          </a:p>
          <a:p>
            <a:pPr eaLnBrk="1" hangingPunct="1"/>
            <a:r>
              <a:rPr lang="en-US" altLang="en-US" b="1" smtClean="0"/>
              <a:t>     He went</a:t>
            </a:r>
            <a:r>
              <a:rPr lang="en-US" altLang="en-US" b="1" u="sng" smtClean="0"/>
              <a:t> into</a:t>
            </a:r>
            <a:r>
              <a:rPr lang="en-US" altLang="en-US" b="1" smtClean="0"/>
              <a:t> the house.</a:t>
            </a:r>
          </a:p>
          <a:p>
            <a:pPr eaLnBrk="1" hangingPunct="1"/>
            <a:r>
              <a:rPr lang="en-US" altLang="en-US" b="1" smtClean="0"/>
              <a:t>     He went </a:t>
            </a:r>
            <a:r>
              <a:rPr lang="en-US" altLang="en-US" b="1" u="sng" smtClean="0"/>
              <a:t>before</a:t>
            </a:r>
            <a:r>
              <a:rPr lang="en-US" altLang="en-US" b="1" smtClean="0"/>
              <a:t> the meeting.</a:t>
            </a:r>
          </a:p>
          <a:p>
            <a:pPr eaLnBrk="1" hangingPunct="1"/>
            <a:r>
              <a:rPr lang="en-US" altLang="en-US" b="1" smtClean="0"/>
              <a:t>     He came </a:t>
            </a:r>
            <a:r>
              <a:rPr lang="en-US" altLang="en-US" b="1" u="sng" smtClean="0"/>
              <a:t>because</a:t>
            </a:r>
            <a:r>
              <a:rPr lang="en-US" altLang="en-US" b="1" smtClean="0"/>
              <a:t> he left his book.</a:t>
            </a:r>
          </a:p>
          <a:p>
            <a:pPr eaLnBrk="1" hangingPunct="1"/>
            <a:r>
              <a:rPr lang="en-US" altLang="en-US" b="1" smtClean="0"/>
              <a:t>Adverbial:  He went after the game.</a:t>
            </a:r>
          </a:p>
          <a:p>
            <a:pPr eaLnBrk="1" hangingPunct="1"/>
            <a:r>
              <a:rPr lang="en-US" altLang="en-US" b="1" smtClean="0"/>
              <a:t>Adjectival:  Pick up the book on the 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Prepositional phrases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String of closely connected words</a:t>
            </a:r>
          </a:p>
          <a:p>
            <a:pPr eaLnBrk="1" hangingPunct="1"/>
            <a:r>
              <a:rPr lang="en-US" altLang="en-US" b="1" smtClean="0"/>
              <a:t>     Prep. + Object of Prep.  </a:t>
            </a:r>
          </a:p>
          <a:p>
            <a:pPr eaLnBrk="1" hangingPunct="1"/>
            <a:r>
              <a:rPr lang="en-US" altLang="en-US" b="1" smtClean="0"/>
              <a:t>     upon + the roof</a:t>
            </a:r>
          </a:p>
          <a:p>
            <a:pPr eaLnBrk="1" hangingPunct="1"/>
            <a:r>
              <a:rPr lang="en-US" altLang="en-US" b="1" smtClean="0"/>
              <a:t>     beside + the tree</a:t>
            </a:r>
          </a:p>
          <a:p>
            <a:pPr eaLnBrk="1" hangingPunct="1"/>
            <a:r>
              <a:rPr lang="en-US" altLang="en-US" b="1" smtClean="0"/>
              <a:t>     after + the song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Casing the prepositions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Each preposition has a favorite case (two or three) that it takes.</a:t>
            </a:r>
          </a:p>
          <a:p>
            <a:pPr eaLnBrk="1" hangingPunct="1"/>
            <a:r>
              <a:rPr lang="en-US" altLang="en-US" b="1" smtClean="0"/>
              <a:t>Do not use the keywords (of [Gen];  to/for/at [Dat]) with the cases when they go with a preposition.</a:t>
            </a:r>
          </a:p>
          <a:p>
            <a:pPr eaLnBrk="1" hangingPunct="1"/>
            <a:r>
              <a:rPr lang="en-US" altLang="en-US" b="1" smtClean="0"/>
              <a:t>Prepositions often extend, specify or develop an aspect of the accompanying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latin typeface="Times New Roman" pitchFamily="18" charset="0"/>
              </a:rPr>
              <a:t>Remember another to look at case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80772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b="1" smtClean="0"/>
          </a:p>
          <a:p>
            <a:pPr eaLnBrk="1" hangingPunct="1"/>
            <a:r>
              <a:rPr lang="en-US" altLang="en-US" b="1" smtClean="0"/>
              <a:t>   Accusative        Dative     Genitive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  Motion to/into     in       Motion away from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1447800" y="32004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495800" y="2895600"/>
            <a:ext cx="8382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5943600" y="32004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648200" y="2849563"/>
            <a:ext cx="522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  <p:bldP spid="73733" grpId="0" animBg="1"/>
      <p:bldP spid="73734" grpId="0" animBg="1"/>
      <p:bldP spid="73735" grpId="0"/>
    </p:bld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1124</TotalTime>
  <Words>1340</Words>
  <Application>Microsoft Office PowerPoint</Application>
  <PresentationFormat>On-screen Show (4:3)</PresentationFormat>
  <Paragraphs>323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Soaring</vt:lpstr>
      <vt:lpstr>Mastering NT Greek</vt:lpstr>
      <vt:lpstr>Warm-ups</vt:lpstr>
      <vt:lpstr>PAI Verb Paradigm Rap</vt:lpstr>
      <vt:lpstr>2-1-2 Paradigms - Chant this</vt:lpstr>
      <vt:lpstr>Memory Verse -- Jn 1:1</vt:lpstr>
      <vt:lpstr>What is a preposition?</vt:lpstr>
      <vt:lpstr>Prepositional phrases</vt:lpstr>
      <vt:lpstr>Casing the prepositions</vt:lpstr>
      <vt:lpstr>Remember another to look at case</vt:lpstr>
      <vt:lpstr>One case prepositions: Genitive</vt:lpstr>
      <vt:lpstr>One case prepositions (Gen.)</vt:lpstr>
      <vt:lpstr>One case prepositions (Dat.)</vt:lpstr>
      <vt:lpstr>One case prepositions (Acc.)</vt:lpstr>
      <vt:lpstr>4-Two case prepositions</vt:lpstr>
      <vt:lpstr>4-Two case prepositions </vt:lpstr>
      <vt:lpstr>4-Two case prepositions </vt:lpstr>
      <vt:lpstr>4-Two case prepositions</vt:lpstr>
      <vt:lpstr>1-Three case preposition e]pi&lt;</vt:lpstr>
      <vt:lpstr>Prepositional Circle of Life</vt:lpstr>
      <vt:lpstr>Elision</vt:lpstr>
      <vt:lpstr>Proclitics and Compounds</vt:lpstr>
      <vt:lpstr>Prepositions Moves Chant</vt:lpstr>
      <vt:lpstr>Chapter 6 Vocabulary</vt:lpstr>
      <vt:lpstr>Chapter 6 Vocabulary</vt:lpstr>
      <vt:lpstr>Chapter 6 Vocabulary</vt:lpstr>
      <vt:lpstr>Chapter 6 Vocabulary</vt:lpstr>
      <vt:lpstr>Chapter 6 Vocabulary</vt:lpstr>
      <vt:lpstr>Chapter 6 Vocabulary</vt:lpstr>
      <vt:lpstr>Chapter 6 Vocabulary</vt:lpstr>
      <vt:lpstr>Chapter 6 Vocabulary</vt:lpstr>
      <vt:lpstr>Chapter 6 Vocabulary</vt:lpstr>
      <vt:lpstr>Chapter 6 Vocabulary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</vt:vector>
  </TitlesOfParts>
  <Company>Gordon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Preping for Prepositions</dc:title>
  <dc:creator>Ted  Hildebranddt</dc:creator>
  <cp:lastModifiedBy>User</cp:lastModifiedBy>
  <cp:revision>71</cp:revision>
  <dcterms:created xsi:type="dcterms:W3CDTF">2001-09-19T16:52:17Z</dcterms:created>
  <dcterms:modified xsi:type="dcterms:W3CDTF">2015-11-16T16:24:16Z</dcterms:modified>
</cp:coreProperties>
</file>